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  <p:sldMasterId id="2147483708" r:id="rId5"/>
    <p:sldMasterId id="2147483720" r:id="rId6"/>
    <p:sldMasterId id="2147483732" r:id="rId7"/>
    <p:sldMasterId id="2147483744" r:id="rId8"/>
    <p:sldMasterId id="2147483756" r:id="rId9"/>
    <p:sldMasterId id="2147483768" r:id="rId10"/>
    <p:sldMasterId id="2147483780" r:id="rId11"/>
    <p:sldMasterId id="2147483792" r:id="rId12"/>
    <p:sldMasterId id="2147483804" r:id="rId13"/>
  </p:sldMasterIdLst>
  <p:sldIdLst>
    <p:sldId id="257" r:id="rId14"/>
    <p:sldId id="259" r:id="rId15"/>
    <p:sldId id="272" r:id="rId16"/>
    <p:sldId id="275" r:id="rId17"/>
    <p:sldId id="276" r:id="rId18"/>
    <p:sldId id="277" r:id="rId19"/>
    <p:sldId id="278" r:id="rId20"/>
    <p:sldId id="261" r:id="rId21"/>
    <p:sldId id="262" r:id="rId22"/>
    <p:sldId id="263" r:id="rId23"/>
    <p:sldId id="264" r:id="rId24"/>
    <p:sldId id="265" r:id="rId25"/>
    <p:sldId id="266" r:id="rId26"/>
    <p:sldId id="267" r:id="rId27"/>
    <p:sldId id="268" r:id="rId28"/>
    <p:sldId id="269" r:id="rId29"/>
    <p:sldId id="270" r:id="rId30"/>
    <p:sldId id="271" r:id="rId31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5.xml"/><Relationship Id="rId26" Type="http://schemas.openxmlformats.org/officeDocument/2006/relationships/slide" Target="slides/slide1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8.xml"/><Relationship Id="rId34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4.xml"/><Relationship Id="rId25" Type="http://schemas.openxmlformats.org/officeDocument/2006/relationships/slide" Target="slides/slide12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3.xml"/><Relationship Id="rId20" Type="http://schemas.openxmlformats.org/officeDocument/2006/relationships/slide" Target="slides/slide7.xml"/><Relationship Id="rId29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1.xml"/><Relationship Id="rId32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2.xml"/><Relationship Id="rId23" Type="http://schemas.openxmlformats.org/officeDocument/2006/relationships/slide" Target="slides/slide10.xml"/><Relationship Id="rId28" Type="http://schemas.openxmlformats.org/officeDocument/2006/relationships/slide" Target="slides/slide15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6.xml"/><Relationship Id="rId31" Type="http://schemas.openxmlformats.org/officeDocument/2006/relationships/slide" Target="slides/slide18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1.xml"/><Relationship Id="rId22" Type="http://schemas.openxmlformats.org/officeDocument/2006/relationships/slide" Target="slides/slide9.xml"/><Relationship Id="rId27" Type="http://schemas.openxmlformats.org/officeDocument/2006/relationships/slide" Target="slides/slide14.xml"/><Relationship Id="rId30" Type="http://schemas.openxmlformats.org/officeDocument/2006/relationships/slide" Target="slides/slide17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25202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2735654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8374964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4423199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111335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6927547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9940688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1877195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8705703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9428922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4928224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97835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1186655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9895697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2646782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3384952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5302938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0790426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549358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4040352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8154970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6201537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05928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5404856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1359856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8463321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0387296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6525025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9769582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3619730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463800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234107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5700633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80188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0074897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1790803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3326056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6087405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C4FC2-E182-40A1-A213-0C51D388113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34A6E-A647-4095-A342-D681A9F6B81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7162307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C4FC2-E182-40A1-A213-0C51D388113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34A6E-A647-4095-A342-D681A9F6B81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4634122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C4FC2-E182-40A1-A213-0C51D388113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34A6E-A647-4095-A342-D681A9F6B81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6476151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C4FC2-E182-40A1-A213-0C51D388113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34A6E-A647-4095-A342-D681A9F6B81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9336239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C4FC2-E182-40A1-A213-0C51D388113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34A6E-A647-4095-A342-D681A9F6B81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7439063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C4FC2-E182-40A1-A213-0C51D388113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34A6E-A647-4095-A342-D681A9F6B81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6773999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C4FC2-E182-40A1-A213-0C51D388113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34A6E-A647-4095-A342-D681A9F6B81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78903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059654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C4FC2-E182-40A1-A213-0C51D388113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34A6E-A647-4095-A342-D681A9F6B81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1244955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C4FC2-E182-40A1-A213-0C51D388113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34A6E-A647-4095-A342-D681A9F6B81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9040732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C4FC2-E182-40A1-A213-0C51D388113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34A6E-A647-4095-A342-D681A9F6B81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7003249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C4FC2-E182-40A1-A213-0C51D388113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34A6E-A647-4095-A342-D681A9F6B81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27330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96314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48674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3966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383014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31633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23739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232743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09422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966670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261913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258692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874820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77606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023340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68806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56407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311796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704381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970161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00080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389507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946571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072590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916798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212072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142580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8259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513603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053897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889510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594977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093711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89445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70082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530837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772316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978977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51214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24225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008944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594955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024680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712848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856673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472797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293928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97730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841598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64497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8818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376079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943698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018323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806334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632345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266221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397515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311627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0977911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76633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435964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0034756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481966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7313865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750059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209390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0483845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228436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9763315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767869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26097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2851310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7620403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2841746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5184474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521574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9878153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217947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064504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5114912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7757835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69041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3394818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864459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8271973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6381352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5169064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9539370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9014105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5895016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824848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0269141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88075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0218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5756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3329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38737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CC4FC2-E182-40A1-A213-0C51D388113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A34A6E-A647-4095-A342-D681A9F6B81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94515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43360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6053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10298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96309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47576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9024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2834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33C230-3E8C-4DA3-B35D-6B22445745D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F64092-1C2A-48C9-8457-91CC865C319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15109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4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548681"/>
            <a:ext cx="7772400" cy="3051770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th-TH" sz="6000" b="1" dirty="0" smtClean="0"/>
              <a:t>ลดเวลาเรียน เพิ่มเวลารู้</a:t>
            </a:r>
            <a:endParaRPr lang="en-US" sz="6000" dirty="0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683568" y="3573016"/>
            <a:ext cx="7776864" cy="2736304"/>
          </a:xfrm>
          <a:solidFill>
            <a:schemeClr val="accent5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th-TH" sz="3600" b="1" i="1" dirty="0" smtClean="0">
                <a:solidFill>
                  <a:schemeClr val="tx1"/>
                </a:solidFill>
                <a:cs typeface="+mj-cs"/>
              </a:rPr>
              <a:t>  นาย</a:t>
            </a:r>
            <a:r>
              <a:rPr lang="th-TH" sz="3600" b="1" i="1" dirty="0" err="1" smtClean="0">
                <a:solidFill>
                  <a:schemeClr val="tx1"/>
                </a:solidFill>
                <a:cs typeface="+mj-cs"/>
              </a:rPr>
              <a:t>ศิริพงษ์</a:t>
            </a:r>
            <a:r>
              <a:rPr lang="th-TH" sz="3600" b="1" i="1" dirty="0" smtClean="0">
                <a:solidFill>
                  <a:schemeClr val="tx1"/>
                </a:solidFill>
                <a:cs typeface="+mj-cs"/>
              </a:rPr>
              <a:t>  นวลแก้ว</a:t>
            </a:r>
          </a:p>
          <a:p>
            <a:r>
              <a:rPr lang="th-TH" sz="3600" b="1" i="1" dirty="0" smtClean="0">
                <a:solidFill>
                  <a:schemeClr val="tx1"/>
                </a:solidFill>
                <a:cs typeface="+mj-cs"/>
              </a:rPr>
              <a:t>ศึกษานิเทศก์ </a:t>
            </a:r>
            <a:r>
              <a:rPr lang="th-TH" sz="3600" b="1" i="1" dirty="0" err="1" smtClean="0">
                <a:solidFill>
                  <a:schemeClr val="tx1"/>
                </a:solidFill>
                <a:cs typeface="+mj-cs"/>
              </a:rPr>
              <a:t>สพป</a:t>
            </a:r>
            <a:r>
              <a:rPr lang="th-TH" sz="3600" b="1" i="1" dirty="0" smtClean="0">
                <a:solidFill>
                  <a:schemeClr val="tx1"/>
                </a:solidFill>
                <a:cs typeface="+mj-cs"/>
              </a:rPr>
              <a:t>.เชียงใหม่ เขต 1</a:t>
            </a:r>
            <a:endParaRPr lang="en-US" sz="3600" b="1" i="1" dirty="0" smtClean="0">
              <a:solidFill>
                <a:schemeClr val="tx1"/>
              </a:solidFill>
              <a:cs typeface="+mj-cs"/>
            </a:endParaRPr>
          </a:p>
          <a:p>
            <a:endParaRPr lang="en-US" sz="3600" b="1" dirty="0"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988273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55576" y="274638"/>
            <a:ext cx="8064896" cy="1143000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th-TH" b="1" dirty="0" smtClean="0"/>
              <a:t>แนวทางการเรียนรู้</a:t>
            </a:r>
            <a:endParaRPr lang="en-US" b="1" dirty="0"/>
          </a:p>
        </p:txBody>
      </p:sp>
      <p:pic>
        <p:nvPicPr>
          <p:cNvPr id="2060" name="Picture 1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84784"/>
            <a:ext cx="8064896" cy="468052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757539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r>
              <a:rPr lang="th-TH" b="1" dirty="0" smtClean="0"/>
              <a:t>กระบวนการกลุ่ม</a:t>
            </a:r>
            <a:endParaRPr lang="en-US" b="1" dirty="0"/>
          </a:p>
        </p:txBody>
      </p:sp>
      <p:graphicFrame>
        <p:nvGraphicFramePr>
          <p:cNvPr id="4" name="ตัวแทนเนื้อหา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84741127"/>
              </p:ext>
            </p:extLst>
          </p:nvPr>
        </p:nvGraphicFramePr>
        <p:xfrm>
          <a:off x="2050272" y="2852936"/>
          <a:ext cx="5115464" cy="864096"/>
        </p:xfrm>
        <a:graphic>
          <a:graphicData uri="http://schemas.openxmlformats.org/drawingml/2006/table">
            <a:tbl>
              <a:tblPr/>
              <a:tblGrid>
                <a:gridCol w="5115464"/>
              </a:tblGrid>
              <a:tr h="864096">
                <a:tc>
                  <a:txBody>
                    <a:bodyPr/>
                    <a:lstStyle/>
                    <a:p>
                      <a:pPr algn="ctr"/>
                      <a:r>
                        <a:rPr lang="th-TH" sz="4000" b="1" dirty="0" smtClean="0"/>
                        <a:t>ร่วมทำ</a:t>
                      </a:r>
                      <a:endParaRPr lang="en-US" sz="4000" b="1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ตัวแทนเนื้อหา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43866242"/>
              </p:ext>
            </p:extLst>
          </p:nvPr>
        </p:nvGraphicFramePr>
        <p:xfrm>
          <a:off x="2050272" y="4149080"/>
          <a:ext cx="5115464" cy="773048"/>
        </p:xfrm>
        <a:graphic>
          <a:graphicData uri="http://schemas.openxmlformats.org/drawingml/2006/table">
            <a:tbl>
              <a:tblPr/>
              <a:tblGrid>
                <a:gridCol w="5115464"/>
              </a:tblGrid>
              <a:tr h="773048">
                <a:tc>
                  <a:txBody>
                    <a:bodyPr/>
                    <a:lstStyle/>
                    <a:p>
                      <a:pPr algn="ctr"/>
                      <a:r>
                        <a:rPr lang="th-TH" sz="4000" b="1" dirty="0" smtClean="0"/>
                        <a:t>ร่วมนำเสนอ</a:t>
                      </a:r>
                      <a:endParaRPr lang="en-US" sz="4000" b="1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ตัวแทนเนื้อหา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98368523"/>
              </p:ext>
            </p:extLst>
          </p:nvPr>
        </p:nvGraphicFramePr>
        <p:xfrm>
          <a:off x="2188234" y="5373216"/>
          <a:ext cx="5115464" cy="720080"/>
        </p:xfrm>
        <a:graphic>
          <a:graphicData uri="http://schemas.openxmlformats.org/drawingml/2006/table">
            <a:tbl>
              <a:tblPr/>
              <a:tblGrid>
                <a:gridCol w="5115464"/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th-TH" sz="4000" b="1" dirty="0" smtClean="0"/>
                        <a:t>ร่วมประเมิน</a:t>
                      </a:r>
                      <a:endParaRPr lang="en-US" sz="4000" b="1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ตัวแทนเนื้อหา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50990418"/>
              </p:ext>
            </p:extLst>
          </p:nvPr>
        </p:nvGraphicFramePr>
        <p:xfrm>
          <a:off x="2051720" y="1844824"/>
          <a:ext cx="5115464" cy="720080"/>
        </p:xfrm>
        <a:graphic>
          <a:graphicData uri="http://schemas.openxmlformats.org/drawingml/2006/table">
            <a:tbl>
              <a:tblPr/>
              <a:tblGrid>
                <a:gridCol w="5115464"/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th-TH" sz="4000" b="1" dirty="0" smtClean="0"/>
                        <a:t>ร่วมคิด </a:t>
                      </a:r>
                      <a:endParaRPr lang="en-US" sz="4000" b="1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9" name="ลูกศรลง 8"/>
          <p:cNvSpPr/>
          <p:nvPr/>
        </p:nvSpPr>
        <p:spPr>
          <a:xfrm>
            <a:off x="4386350" y="5000512"/>
            <a:ext cx="360040" cy="28803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0" name="ลูกศรลง 9"/>
          <p:cNvSpPr/>
          <p:nvPr/>
        </p:nvSpPr>
        <p:spPr>
          <a:xfrm>
            <a:off x="4242414" y="2614480"/>
            <a:ext cx="484632" cy="21924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1" name="ลูกศรลง 10"/>
          <p:cNvSpPr/>
          <p:nvPr/>
        </p:nvSpPr>
        <p:spPr>
          <a:xfrm>
            <a:off x="4324054" y="3789040"/>
            <a:ext cx="416706" cy="28803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8029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58218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r>
              <a:rPr lang="th-TH" b="1" dirty="0" smtClean="0"/>
              <a:t>ผู้เรียนในศตวรรษที่ 21</a:t>
            </a:r>
            <a:br>
              <a:rPr lang="th-TH" b="1" dirty="0" smtClean="0"/>
            </a:br>
            <a:r>
              <a:rPr lang="th-TH" b="1" dirty="0" smtClean="0"/>
              <a:t>3</a:t>
            </a:r>
            <a:r>
              <a:rPr lang="en-US" b="1" dirty="0" smtClean="0"/>
              <a:t>R x </a:t>
            </a:r>
            <a:r>
              <a:rPr lang="th-TH" b="1" dirty="0" smtClean="0"/>
              <a:t>7</a:t>
            </a:r>
            <a:r>
              <a:rPr lang="en-US" b="1" dirty="0" smtClean="0"/>
              <a:t>C  </a:t>
            </a:r>
            <a:r>
              <a:rPr lang="th-TH" b="1" dirty="0" smtClean="0"/>
              <a:t> </a:t>
            </a:r>
            <a:br>
              <a:rPr lang="th-TH" b="1" dirty="0" smtClean="0"/>
            </a:br>
            <a:endParaRPr lang="en-US" b="1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4176464"/>
          </a:xfrm>
          <a:solidFill>
            <a:schemeClr val="accent2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                                     </a:t>
            </a:r>
            <a:r>
              <a:rPr lang="en-US" b="1" dirty="0" smtClean="0"/>
              <a:t> </a:t>
            </a:r>
            <a:r>
              <a:rPr lang="th-TH" sz="6000" b="1" dirty="0" smtClean="0"/>
              <a:t>3 </a:t>
            </a:r>
            <a:r>
              <a:rPr lang="en-US" sz="4800" b="1" dirty="0" smtClean="0"/>
              <a:t>R</a:t>
            </a:r>
            <a:endParaRPr lang="th-TH" sz="4800" dirty="0" smtClean="0">
              <a:cs typeface="+mj-cs"/>
            </a:endParaRPr>
          </a:p>
          <a:p>
            <a:r>
              <a:rPr lang="th-TH" sz="4000" b="1" dirty="0" smtClean="0">
                <a:cs typeface="+mj-cs"/>
              </a:rPr>
              <a:t> </a:t>
            </a:r>
            <a:r>
              <a:rPr lang="en-US" sz="4000" b="1" dirty="0">
                <a:cs typeface="+mj-cs"/>
              </a:rPr>
              <a:t>Reading </a:t>
            </a:r>
            <a:r>
              <a:rPr lang="th-TH" sz="4000" b="1" dirty="0" smtClean="0">
                <a:cs typeface="+mj-cs"/>
              </a:rPr>
              <a:t>  อ่าน</a:t>
            </a:r>
            <a:r>
              <a:rPr lang="th-TH" sz="4000" b="1" dirty="0">
                <a:cs typeface="+mj-cs"/>
              </a:rPr>
              <a:t>ออก</a:t>
            </a:r>
            <a:r>
              <a:rPr lang="en-US" sz="4000" b="1" dirty="0">
                <a:cs typeface="+mj-cs"/>
              </a:rPr>
              <a:t>  </a:t>
            </a:r>
            <a:endParaRPr lang="th-TH" sz="4000" b="1" dirty="0" smtClean="0">
              <a:cs typeface="+mj-cs"/>
            </a:endParaRPr>
          </a:p>
          <a:p>
            <a:r>
              <a:rPr lang="en-US" sz="4000" b="1" dirty="0" smtClean="0">
                <a:cs typeface="+mj-cs"/>
              </a:rPr>
              <a:t>Writing </a:t>
            </a:r>
            <a:r>
              <a:rPr lang="th-TH" sz="4000" b="1" dirty="0" smtClean="0">
                <a:cs typeface="+mj-cs"/>
              </a:rPr>
              <a:t>      เขียนได้</a:t>
            </a:r>
          </a:p>
          <a:p>
            <a:r>
              <a:rPr lang="en-US" sz="4000" b="1" dirty="0" smtClean="0">
                <a:cs typeface="+mj-cs"/>
              </a:rPr>
              <a:t>Arithmetic</a:t>
            </a:r>
            <a:r>
              <a:rPr lang="th-TH" sz="4000" b="1" dirty="0" smtClean="0">
                <a:cs typeface="+mj-cs"/>
              </a:rPr>
              <a:t> </a:t>
            </a:r>
            <a:r>
              <a:rPr lang="en-US" sz="4000" b="1" dirty="0" smtClean="0">
                <a:cs typeface="+mj-cs"/>
              </a:rPr>
              <a:t> </a:t>
            </a:r>
            <a:r>
              <a:rPr lang="th-TH" sz="4000" b="1" dirty="0" smtClean="0">
                <a:cs typeface="+mj-cs"/>
              </a:rPr>
              <a:t> คิด</a:t>
            </a:r>
            <a:r>
              <a:rPr lang="th-TH" sz="4000" b="1" dirty="0">
                <a:cs typeface="+mj-cs"/>
              </a:rPr>
              <a:t>เลขเป็น  </a:t>
            </a:r>
            <a:endParaRPr lang="th-TH" sz="4000" b="1" dirty="0" smtClean="0">
              <a:cs typeface="+mj-cs"/>
            </a:endParaRPr>
          </a:p>
          <a:p>
            <a:endParaRPr lang="th-TH" sz="4000" b="1" dirty="0" smtClean="0">
              <a:cs typeface="+mj-cs"/>
            </a:endParaRPr>
          </a:p>
          <a:p>
            <a:endParaRPr lang="en-US" sz="4000" b="1" dirty="0"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649032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r>
              <a:rPr lang="th-TH" sz="7200" b="1" dirty="0" smtClean="0"/>
              <a:t>7 </a:t>
            </a:r>
            <a:r>
              <a:rPr lang="en-US" sz="5400" dirty="0" smtClean="0"/>
              <a:t>C</a:t>
            </a:r>
            <a:endParaRPr lang="en-US" sz="5400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 </a:t>
            </a:r>
            <a:r>
              <a:rPr lang="en-US" b="1" dirty="0" smtClean="0"/>
              <a:t>1. Critical </a:t>
            </a:r>
            <a:r>
              <a:rPr lang="en-US" b="1" dirty="0"/>
              <a:t>thinking &amp; problem solving</a:t>
            </a:r>
            <a:r>
              <a:rPr lang="en-US" dirty="0"/>
              <a:t> </a:t>
            </a:r>
            <a:r>
              <a:rPr lang="th-TH" b="1" i="1" dirty="0" smtClean="0">
                <a:solidFill>
                  <a:srgbClr val="FF0000"/>
                </a:solidFill>
              </a:rPr>
              <a:t>ทักษะ</a:t>
            </a:r>
            <a:r>
              <a:rPr lang="th-TH" b="1" i="1" dirty="0">
                <a:solidFill>
                  <a:srgbClr val="FF0000"/>
                </a:solidFill>
              </a:rPr>
              <a:t>ด้านการคิดอย่างมีวิจารณญาณ และทักษะในการแก้ปัญหา</a:t>
            </a:r>
            <a:r>
              <a:rPr lang="en-US" b="1" i="1" dirty="0">
                <a:solidFill>
                  <a:srgbClr val="FF0000"/>
                </a:solidFill>
              </a:rPr>
              <a:t> </a:t>
            </a:r>
            <a:endParaRPr lang="th-TH" b="1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b="1" dirty="0" smtClean="0"/>
              <a:t> 2. Creativity </a:t>
            </a:r>
            <a:r>
              <a:rPr lang="en-US" b="1" dirty="0"/>
              <a:t>&amp; innovation </a:t>
            </a:r>
            <a:r>
              <a:rPr lang="th-TH" b="1" i="1" dirty="0">
                <a:solidFill>
                  <a:srgbClr val="FF0000"/>
                </a:solidFill>
              </a:rPr>
              <a:t>ทักษะด้านการสร้างสรรค์ และนวัตกรรม </a:t>
            </a:r>
            <a:r>
              <a:rPr lang="en-US" b="1" i="1" dirty="0">
                <a:solidFill>
                  <a:srgbClr val="FF0000"/>
                </a:solidFill>
              </a:rPr>
              <a:t> </a:t>
            </a:r>
            <a:endParaRPr lang="th-TH" b="1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b="1" dirty="0" smtClean="0"/>
              <a:t> 3. Cross-cultural </a:t>
            </a:r>
            <a:r>
              <a:rPr lang="en-US" b="1" dirty="0"/>
              <a:t>understanding  </a:t>
            </a:r>
            <a:r>
              <a:rPr lang="th-TH" b="1" i="1" dirty="0">
                <a:solidFill>
                  <a:srgbClr val="FF0000"/>
                </a:solidFill>
              </a:rPr>
              <a:t>ทักษะด้านความเข้าใจต่างวัฒนธรรม ต่างกระบวนทัศน์ </a:t>
            </a:r>
            <a:endParaRPr lang="th-TH" b="1" i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b="1" dirty="0" smtClean="0"/>
              <a:t> 4. Collaboration</a:t>
            </a:r>
            <a:r>
              <a:rPr lang="en-US" b="1" dirty="0"/>
              <a:t>, teamwork &amp; leadership</a:t>
            </a:r>
            <a:r>
              <a:rPr lang="en-US" dirty="0"/>
              <a:t> </a:t>
            </a:r>
            <a:r>
              <a:rPr lang="th-TH" b="1" i="1" dirty="0">
                <a:solidFill>
                  <a:srgbClr val="FF0000"/>
                </a:solidFill>
              </a:rPr>
              <a:t>ทักษะด้านความร่วมมือ การทำงานเป็นทีม และภาวะผู้นำ </a:t>
            </a:r>
          </a:p>
          <a:p>
            <a:endParaRPr lang="en-US" b="1" dirty="0" smtClean="0"/>
          </a:p>
          <a:p>
            <a:endParaRPr lang="en-US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0654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40000"/>
              <a:lumOff val="60000"/>
            </a:schemeClr>
          </a:solidFill>
          <a:ln w="38100"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th-TH" sz="6000" b="1" dirty="0"/>
              <a:t>7 </a:t>
            </a:r>
            <a:r>
              <a:rPr lang="en-US" b="1" dirty="0"/>
              <a:t>C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solidFill>
            <a:schemeClr val="accent4">
              <a:lumMod val="40000"/>
              <a:lumOff val="60000"/>
            </a:schemeClr>
          </a:solidFill>
          <a:ln w="38100">
            <a:solidFill>
              <a:schemeClr val="tx1"/>
            </a:solidFill>
          </a:ln>
        </p:spPr>
        <p:txBody>
          <a:bodyPr/>
          <a:lstStyle/>
          <a:p>
            <a:endParaRPr lang="en-US" b="1" dirty="0" smtClean="0"/>
          </a:p>
          <a:p>
            <a:pPr marL="0" indent="0">
              <a:buNone/>
            </a:pPr>
            <a:r>
              <a:rPr lang="en-US" b="1" dirty="0" smtClean="0"/>
              <a:t>5. Communications</a:t>
            </a:r>
            <a:r>
              <a:rPr lang="en-US" b="1" dirty="0"/>
              <a:t>, information &amp; media literacy </a:t>
            </a:r>
            <a:r>
              <a:rPr lang="th-TH" b="1" i="1" dirty="0">
                <a:solidFill>
                  <a:srgbClr val="FF0000"/>
                </a:solidFill>
              </a:rPr>
              <a:t>ทักษะด้านการสื่อสาร สารสนเทศ</a:t>
            </a:r>
            <a:r>
              <a:rPr lang="en-US" b="1" i="1" dirty="0">
                <a:solidFill>
                  <a:srgbClr val="FF0000"/>
                </a:solidFill>
              </a:rPr>
              <a:t> </a:t>
            </a:r>
            <a:r>
              <a:rPr lang="th-TH" b="1" i="1" dirty="0">
                <a:solidFill>
                  <a:srgbClr val="FF0000"/>
                </a:solidFill>
              </a:rPr>
              <a:t> และรู้เท่าทันสื่อ </a:t>
            </a:r>
          </a:p>
          <a:p>
            <a:pPr marL="0" indent="0">
              <a:buNone/>
            </a:pPr>
            <a:r>
              <a:rPr lang="en-US" b="1" dirty="0" smtClean="0"/>
              <a:t> 6. Computing </a:t>
            </a:r>
            <a:r>
              <a:rPr lang="en-US" b="1" dirty="0"/>
              <a:t>&amp; ICT literacy </a:t>
            </a:r>
            <a:r>
              <a:rPr lang="th-TH" b="1" i="1" dirty="0">
                <a:solidFill>
                  <a:srgbClr val="FF0000"/>
                </a:solidFill>
              </a:rPr>
              <a:t>ทักษะด้านคอมพิวเตอร์  และเทคโนโลยีสารสนเทศและการสื่อสาร </a:t>
            </a:r>
          </a:p>
          <a:p>
            <a:pPr marL="0" indent="0">
              <a:buNone/>
            </a:pPr>
            <a:r>
              <a:rPr lang="en-US" b="1" dirty="0" smtClean="0"/>
              <a:t> 7. Career </a:t>
            </a:r>
            <a:r>
              <a:rPr lang="en-US" b="1" dirty="0"/>
              <a:t>&amp; learning skills </a:t>
            </a:r>
            <a:r>
              <a:rPr lang="th-TH" b="1" i="1" dirty="0">
                <a:solidFill>
                  <a:srgbClr val="FF0000"/>
                </a:solidFill>
              </a:rPr>
              <a:t>ทักษะอาชีพ และทักษะการเรียนรู้  </a:t>
            </a:r>
            <a:endParaRPr lang="en-US" b="1" i="1" dirty="0">
              <a:solidFill>
                <a:srgbClr val="FF0000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6504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40000"/>
              <a:lumOff val="60000"/>
            </a:schemeClr>
          </a:solidFill>
        </p:spPr>
        <p:txBody>
          <a:bodyPr/>
          <a:lstStyle/>
          <a:p>
            <a:r>
              <a:rPr lang="th-TH" b="1" dirty="0" smtClean="0"/>
              <a:t>ทักษะสำคัญใน ศต. 21</a:t>
            </a:r>
            <a:endParaRPr lang="en-US" b="1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solidFill>
            <a:schemeClr val="accent1">
              <a:lumMod val="40000"/>
              <a:lumOff val="60000"/>
            </a:schemeClr>
          </a:solidFill>
        </p:spPr>
        <p:txBody>
          <a:bodyPr>
            <a:normAutofit fontScale="92500" lnSpcReduction="20000"/>
          </a:bodyPr>
          <a:lstStyle/>
          <a:p>
            <a:endParaRPr lang="th-TH" sz="3600" b="1" i="1" dirty="0" smtClean="0">
              <a:solidFill>
                <a:schemeClr val="tx1">
                  <a:lumMod val="95000"/>
                  <a:lumOff val="5000"/>
                </a:schemeClr>
              </a:solidFill>
              <a:cs typeface="+mj-cs"/>
            </a:endParaRPr>
          </a:p>
          <a:p>
            <a:r>
              <a:rPr lang="th-TH" sz="3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j-cs"/>
              </a:rPr>
              <a:t>การ</a:t>
            </a:r>
            <a:r>
              <a:rPr lang="th-TH" sz="3600" b="1" i="1" dirty="0">
                <a:solidFill>
                  <a:schemeClr val="tx1">
                    <a:lumMod val="95000"/>
                    <a:lumOff val="5000"/>
                  </a:schemeClr>
                </a:solidFill>
                <a:cs typeface="+mj-cs"/>
              </a:rPr>
              <a:t>คิดอย่างมีวิจารณญาณ และทักษะในการ</a:t>
            </a:r>
            <a:r>
              <a:rPr lang="th-TH" sz="3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j-cs"/>
              </a:rPr>
              <a:t>แก้ปัญหา</a:t>
            </a:r>
            <a:endParaRPr lang="en-US" sz="3600" b="1" i="1" dirty="0" smtClean="0">
              <a:solidFill>
                <a:schemeClr val="tx1">
                  <a:lumMod val="95000"/>
                  <a:lumOff val="5000"/>
                </a:schemeClr>
              </a:solidFill>
              <a:cs typeface="+mj-cs"/>
            </a:endParaRPr>
          </a:p>
          <a:p>
            <a:r>
              <a:rPr lang="th-TH" sz="3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j-cs"/>
              </a:rPr>
              <a:t>การ</a:t>
            </a:r>
            <a:r>
              <a:rPr lang="th-TH" sz="3600" b="1" i="1" dirty="0">
                <a:solidFill>
                  <a:schemeClr val="tx1">
                    <a:lumMod val="95000"/>
                    <a:lumOff val="5000"/>
                  </a:schemeClr>
                </a:solidFill>
                <a:cs typeface="+mj-cs"/>
              </a:rPr>
              <a:t>สร้างสรรค์ และนวัตกรรม </a:t>
            </a:r>
            <a:r>
              <a:rPr lang="en-US" sz="3600" b="1" i="1" dirty="0">
                <a:solidFill>
                  <a:schemeClr val="tx1">
                    <a:lumMod val="95000"/>
                    <a:lumOff val="5000"/>
                  </a:schemeClr>
                </a:solidFill>
                <a:cs typeface="+mj-cs"/>
              </a:rPr>
              <a:t> </a:t>
            </a:r>
            <a:endParaRPr lang="th-TH" sz="3600" b="1" i="1" dirty="0">
              <a:solidFill>
                <a:schemeClr val="tx1">
                  <a:lumMod val="95000"/>
                  <a:lumOff val="5000"/>
                </a:schemeClr>
              </a:solidFill>
              <a:cs typeface="+mj-cs"/>
            </a:endParaRPr>
          </a:p>
          <a:p>
            <a:r>
              <a:rPr lang="th-TH" sz="3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j-cs"/>
              </a:rPr>
              <a:t>ความ</a:t>
            </a:r>
            <a:r>
              <a:rPr lang="th-TH" sz="3600" b="1" i="1" dirty="0">
                <a:solidFill>
                  <a:schemeClr val="tx1">
                    <a:lumMod val="95000"/>
                    <a:lumOff val="5000"/>
                  </a:schemeClr>
                </a:solidFill>
                <a:cs typeface="+mj-cs"/>
              </a:rPr>
              <a:t>เข้าใจต่างวัฒนธรรม ต่างกระบวน</a:t>
            </a:r>
            <a:r>
              <a:rPr lang="th-TH" sz="3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j-cs"/>
              </a:rPr>
              <a:t>ทัศน์</a:t>
            </a:r>
            <a:endParaRPr lang="en-US" sz="3600" b="1" i="1" dirty="0" smtClean="0">
              <a:solidFill>
                <a:schemeClr val="tx1">
                  <a:lumMod val="95000"/>
                  <a:lumOff val="5000"/>
                </a:schemeClr>
              </a:solidFill>
              <a:cs typeface="+mj-cs"/>
            </a:endParaRPr>
          </a:p>
          <a:p>
            <a:r>
              <a:rPr lang="th-TH" sz="3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j-cs"/>
              </a:rPr>
              <a:t>ความ</a:t>
            </a:r>
            <a:r>
              <a:rPr lang="th-TH" sz="3600" b="1" i="1" dirty="0">
                <a:solidFill>
                  <a:schemeClr val="tx1">
                    <a:lumMod val="95000"/>
                    <a:lumOff val="5000"/>
                  </a:schemeClr>
                </a:solidFill>
                <a:cs typeface="+mj-cs"/>
              </a:rPr>
              <a:t>ร่วมมือ การทำงานเป็นทีม และภาวะผู้นำ </a:t>
            </a:r>
          </a:p>
          <a:p>
            <a:r>
              <a:rPr lang="th-TH" sz="3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j-cs"/>
              </a:rPr>
              <a:t>การ</a:t>
            </a:r>
            <a:r>
              <a:rPr lang="th-TH" sz="3600" b="1" i="1" dirty="0">
                <a:solidFill>
                  <a:schemeClr val="tx1">
                    <a:lumMod val="95000"/>
                    <a:lumOff val="5000"/>
                  </a:schemeClr>
                </a:solidFill>
                <a:cs typeface="+mj-cs"/>
              </a:rPr>
              <a:t>สื่อสาร สารสนเทศ</a:t>
            </a:r>
            <a:r>
              <a:rPr lang="en-US" sz="3600" b="1" i="1" dirty="0">
                <a:solidFill>
                  <a:schemeClr val="tx1">
                    <a:lumMod val="95000"/>
                    <a:lumOff val="5000"/>
                  </a:schemeClr>
                </a:solidFill>
                <a:cs typeface="+mj-cs"/>
              </a:rPr>
              <a:t> </a:t>
            </a:r>
            <a:r>
              <a:rPr lang="th-TH" sz="3600" b="1" i="1" dirty="0">
                <a:solidFill>
                  <a:schemeClr val="tx1">
                    <a:lumMod val="95000"/>
                    <a:lumOff val="5000"/>
                  </a:schemeClr>
                </a:solidFill>
                <a:cs typeface="+mj-cs"/>
              </a:rPr>
              <a:t> และรู้เท่าทันสื่อ </a:t>
            </a:r>
            <a:endParaRPr lang="en-US" sz="3600" b="1" i="1" dirty="0" smtClean="0">
              <a:solidFill>
                <a:schemeClr val="tx1">
                  <a:lumMod val="95000"/>
                  <a:lumOff val="5000"/>
                </a:schemeClr>
              </a:solidFill>
              <a:cs typeface="+mj-cs"/>
            </a:endParaRPr>
          </a:p>
          <a:p>
            <a:r>
              <a:rPr lang="th-TH" sz="3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j-cs"/>
              </a:rPr>
              <a:t>คอมพิวเตอร์  </a:t>
            </a:r>
            <a:r>
              <a:rPr lang="th-TH" sz="3600" b="1" i="1" dirty="0">
                <a:solidFill>
                  <a:schemeClr val="tx1">
                    <a:lumMod val="95000"/>
                    <a:lumOff val="5000"/>
                  </a:schemeClr>
                </a:solidFill>
                <a:cs typeface="+mj-cs"/>
              </a:rPr>
              <a:t>และเทคโนโลยี</a:t>
            </a:r>
            <a:r>
              <a:rPr lang="th-TH" sz="3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j-cs"/>
              </a:rPr>
              <a:t>สารสนเทศ และ</a:t>
            </a:r>
            <a:r>
              <a:rPr lang="th-TH" sz="3600" b="1" i="1" dirty="0">
                <a:solidFill>
                  <a:schemeClr val="tx1">
                    <a:lumMod val="95000"/>
                    <a:lumOff val="5000"/>
                  </a:schemeClr>
                </a:solidFill>
                <a:cs typeface="+mj-cs"/>
              </a:rPr>
              <a:t>การ</a:t>
            </a:r>
            <a:r>
              <a:rPr lang="th-TH" sz="3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j-cs"/>
              </a:rPr>
              <a:t>สื่อสาร</a:t>
            </a:r>
            <a:endParaRPr lang="en-US" sz="3600" b="1" i="1" dirty="0" smtClean="0">
              <a:solidFill>
                <a:schemeClr val="tx1">
                  <a:lumMod val="95000"/>
                  <a:lumOff val="5000"/>
                </a:schemeClr>
              </a:solidFill>
              <a:cs typeface="+mj-cs"/>
            </a:endParaRPr>
          </a:p>
          <a:p>
            <a:r>
              <a:rPr lang="th-TH" sz="3600" b="1" i="1" dirty="0">
                <a:solidFill>
                  <a:schemeClr val="tx1">
                    <a:lumMod val="95000"/>
                    <a:lumOff val="5000"/>
                  </a:schemeClr>
                </a:solidFill>
                <a:cs typeface="+mj-cs"/>
              </a:rPr>
              <a:t>ทักษะอาชีพ และทักษะการเรียนรู้  </a:t>
            </a:r>
            <a:endParaRPr lang="en-US" sz="3600" b="1" i="1" dirty="0">
              <a:solidFill>
                <a:schemeClr val="tx1">
                  <a:lumMod val="95000"/>
                  <a:lumOff val="5000"/>
                </a:schemeClr>
              </a:solidFill>
              <a:cs typeface="+mj-cs"/>
            </a:endParaRPr>
          </a:p>
          <a:p>
            <a:pPr marL="0" indent="0">
              <a:buNone/>
            </a:pPr>
            <a:r>
              <a:rPr lang="th-TH" b="1" i="1" dirty="0" smtClean="0">
                <a:solidFill>
                  <a:srgbClr val="FF0000"/>
                </a:solidFill>
                <a:cs typeface="+mj-cs"/>
              </a:rPr>
              <a:t> </a:t>
            </a:r>
            <a:endParaRPr lang="th-TH" b="1" i="1" dirty="0">
              <a:solidFill>
                <a:srgbClr val="FF0000"/>
              </a:solidFill>
              <a:cs typeface="+mj-cs"/>
            </a:endParaRPr>
          </a:p>
          <a:p>
            <a:endParaRPr lang="th-TH" b="1" i="1" dirty="0">
              <a:solidFill>
                <a:srgbClr val="FF0000"/>
              </a:solidFill>
            </a:endParaRPr>
          </a:p>
          <a:p>
            <a:endParaRPr lang="th-TH" b="1" i="1" dirty="0">
              <a:solidFill>
                <a:srgbClr val="FF0000"/>
              </a:solidFill>
            </a:endParaRPr>
          </a:p>
          <a:p>
            <a:endParaRPr lang="th-TH" b="1" i="1" dirty="0">
              <a:solidFill>
                <a:srgbClr val="FF0000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9716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40000"/>
              <a:lumOff val="60000"/>
            </a:schemeClr>
          </a:solidFill>
        </p:spPr>
        <p:txBody>
          <a:bodyPr/>
          <a:lstStyle/>
          <a:p>
            <a:r>
              <a:rPr lang="th-TH" b="1" dirty="0" smtClean="0"/>
              <a:t>หลักการออกแบบ</a:t>
            </a:r>
            <a:endParaRPr lang="en-US" b="1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320480"/>
          </a:xfrm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th-TH" sz="4000" b="1" dirty="0" smtClean="0"/>
              <a:t>                           จุดประสงค์</a:t>
            </a:r>
          </a:p>
          <a:p>
            <a:pPr marL="0" indent="0">
              <a:buNone/>
            </a:pPr>
            <a:r>
              <a:rPr lang="th-TH" b="1" dirty="0" smtClean="0"/>
              <a:t>                                                              </a:t>
            </a:r>
          </a:p>
          <a:p>
            <a:pPr marL="0" indent="0">
              <a:buNone/>
            </a:pPr>
            <a:r>
              <a:rPr lang="th-TH" b="1" dirty="0"/>
              <a:t> </a:t>
            </a:r>
            <a:r>
              <a:rPr lang="th-TH" b="1" dirty="0" smtClean="0"/>
              <a:t>           </a:t>
            </a:r>
            <a:r>
              <a:rPr lang="th-TH" sz="4000" b="1" dirty="0"/>
              <a:t>เนื้อหา </a:t>
            </a:r>
            <a:r>
              <a:rPr lang="th-TH" b="1" dirty="0"/>
              <a:t>                                         </a:t>
            </a:r>
            <a:r>
              <a:rPr lang="th-TH" sz="4400" b="1" dirty="0" smtClean="0"/>
              <a:t>กิจกรรม</a:t>
            </a:r>
            <a:endParaRPr lang="th-TH" sz="4400" b="1" dirty="0"/>
          </a:p>
          <a:p>
            <a:endParaRPr lang="th-TH" b="1" dirty="0" smtClean="0"/>
          </a:p>
          <a:p>
            <a:pPr marL="0" indent="0">
              <a:buNone/>
            </a:pPr>
            <a:r>
              <a:rPr lang="th-TH" b="1" dirty="0" smtClean="0"/>
              <a:t>                                    </a:t>
            </a:r>
            <a:r>
              <a:rPr lang="th-TH" sz="4000" b="1" dirty="0" smtClean="0"/>
              <a:t>ประเมินผล</a:t>
            </a:r>
          </a:p>
          <a:p>
            <a:endParaRPr lang="en-US" b="1" dirty="0"/>
          </a:p>
        </p:txBody>
      </p:sp>
      <p:cxnSp>
        <p:nvCxnSpPr>
          <p:cNvPr id="5" name="ลูกศรเชื่อมต่อแบบตรง 4"/>
          <p:cNvCxnSpPr/>
          <p:nvPr/>
        </p:nvCxnSpPr>
        <p:spPr>
          <a:xfrm>
            <a:off x="2915816" y="2974661"/>
            <a:ext cx="2950059" cy="0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ลูกศรเชื่อมต่อแบบตรง 6"/>
          <p:cNvCxnSpPr/>
          <p:nvPr/>
        </p:nvCxnSpPr>
        <p:spPr>
          <a:xfrm>
            <a:off x="4563374" y="1916832"/>
            <a:ext cx="0" cy="2451043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ลูกศรเชื่อมต่อแบบตรง 15"/>
          <p:cNvCxnSpPr/>
          <p:nvPr/>
        </p:nvCxnSpPr>
        <p:spPr>
          <a:xfrm>
            <a:off x="3082284" y="3215747"/>
            <a:ext cx="1273692" cy="986408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ลูกศรเชื่อมต่อแบบตรง 17"/>
          <p:cNvCxnSpPr/>
          <p:nvPr/>
        </p:nvCxnSpPr>
        <p:spPr>
          <a:xfrm flipV="1">
            <a:off x="3082284" y="2009800"/>
            <a:ext cx="1273692" cy="728464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ลูกศรเชื่อมต่อแบบตรง 21"/>
          <p:cNvCxnSpPr/>
          <p:nvPr/>
        </p:nvCxnSpPr>
        <p:spPr>
          <a:xfrm>
            <a:off x="4768589" y="2060848"/>
            <a:ext cx="1005843" cy="770384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ลูกศรเชื่อมต่อแบบตรง 23"/>
          <p:cNvCxnSpPr/>
          <p:nvPr/>
        </p:nvCxnSpPr>
        <p:spPr>
          <a:xfrm flipV="1">
            <a:off x="4768589" y="3142353"/>
            <a:ext cx="1005843" cy="1034650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5012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67544" y="404664"/>
            <a:ext cx="8229600" cy="5976664"/>
          </a:xfrm>
          <a:solidFill>
            <a:schemeClr val="accent4">
              <a:lumMod val="40000"/>
              <a:lumOff val="6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			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วงรี 3"/>
          <p:cNvSpPr/>
          <p:nvPr/>
        </p:nvSpPr>
        <p:spPr>
          <a:xfrm>
            <a:off x="611560" y="2852936"/>
            <a:ext cx="1619584" cy="1440160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หน่วยใหญ่</a:t>
            </a:r>
            <a:endParaRPr lang="en-US" sz="4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วงรี 4"/>
          <p:cNvSpPr/>
          <p:nvPr/>
        </p:nvSpPr>
        <p:spPr>
          <a:xfrm>
            <a:off x="4644008" y="980728"/>
            <a:ext cx="1152128" cy="1224136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j-cs"/>
              </a:rPr>
              <a:t>สัปดาห์ที่</a:t>
            </a:r>
          </a:p>
          <a:p>
            <a:pPr algn="ctr"/>
            <a:r>
              <a:rPr lang="th-TH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j-cs"/>
              </a:rPr>
              <a:t>1</a:t>
            </a:r>
            <a:endParaRPr lang="en-US" sz="2000" b="1" dirty="0">
              <a:solidFill>
                <a:schemeClr val="tx1">
                  <a:lumMod val="95000"/>
                  <a:lumOff val="5000"/>
                </a:schemeClr>
              </a:solidFill>
              <a:cs typeface="+mj-cs"/>
            </a:endParaRPr>
          </a:p>
        </p:txBody>
      </p:sp>
      <p:sp>
        <p:nvSpPr>
          <p:cNvPr id="6" name="วงรี 5"/>
          <p:cNvSpPr/>
          <p:nvPr/>
        </p:nvSpPr>
        <p:spPr>
          <a:xfrm>
            <a:off x="2367988" y="980728"/>
            <a:ext cx="1627948" cy="1224136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ป1.- 2</a:t>
            </a:r>
            <a:endParaRPr lang="en-US" sz="3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" name="วงรี 6"/>
          <p:cNvSpPr/>
          <p:nvPr/>
        </p:nvSpPr>
        <p:spPr>
          <a:xfrm>
            <a:off x="6733970" y="1052736"/>
            <a:ext cx="1152128" cy="1224136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สัปดาห์</a:t>
            </a:r>
            <a:r>
              <a:rPr lang="th-TH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ที่ 2</a:t>
            </a:r>
            <a:endParaRPr lang="en-US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" name="วงรี 7"/>
          <p:cNvSpPr/>
          <p:nvPr/>
        </p:nvSpPr>
        <p:spPr>
          <a:xfrm flipH="1">
            <a:off x="2596378" y="2636912"/>
            <a:ext cx="1466967" cy="1520552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ป.3 - 4</a:t>
            </a:r>
            <a:endParaRPr lang="en-US" sz="3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9" name="วงรี 8"/>
          <p:cNvSpPr/>
          <p:nvPr/>
        </p:nvSpPr>
        <p:spPr>
          <a:xfrm>
            <a:off x="6948264" y="2852936"/>
            <a:ext cx="1224136" cy="1304528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วงรี 9"/>
          <p:cNvSpPr/>
          <p:nvPr/>
        </p:nvSpPr>
        <p:spPr>
          <a:xfrm>
            <a:off x="4644008" y="2852936"/>
            <a:ext cx="1368152" cy="1304528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วงรี 10"/>
          <p:cNvSpPr/>
          <p:nvPr/>
        </p:nvSpPr>
        <p:spPr>
          <a:xfrm>
            <a:off x="2596380" y="4448873"/>
            <a:ext cx="1466966" cy="144016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ป.5 - 6</a:t>
            </a:r>
            <a:endParaRPr lang="en-US" sz="3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2" name="วงรี 11"/>
          <p:cNvSpPr/>
          <p:nvPr/>
        </p:nvSpPr>
        <p:spPr>
          <a:xfrm flipV="1">
            <a:off x="4788024" y="4509120"/>
            <a:ext cx="1224136" cy="1368152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วงรี 12"/>
          <p:cNvSpPr/>
          <p:nvPr/>
        </p:nvSpPr>
        <p:spPr>
          <a:xfrm>
            <a:off x="6948264" y="4653136"/>
            <a:ext cx="1368152" cy="1224136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5" name="ลูกศรเชื่อมต่อแบบตรง 14"/>
          <p:cNvCxnSpPr/>
          <p:nvPr/>
        </p:nvCxnSpPr>
        <p:spPr>
          <a:xfrm>
            <a:off x="6084168" y="1592796"/>
            <a:ext cx="288032" cy="0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ลูกศรเชื่อมต่อแบบตรง 16"/>
          <p:cNvCxnSpPr/>
          <p:nvPr/>
        </p:nvCxnSpPr>
        <p:spPr>
          <a:xfrm>
            <a:off x="5328084" y="2348880"/>
            <a:ext cx="0" cy="360040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ลูกศรเชื่อมต่อแบบตรง 19"/>
          <p:cNvCxnSpPr/>
          <p:nvPr/>
        </p:nvCxnSpPr>
        <p:spPr>
          <a:xfrm>
            <a:off x="5333670" y="4229472"/>
            <a:ext cx="0" cy="351656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ลูกศรเชื่อมต่อแบบตรง 22"/>
          <p:cNvCxnSpPr/>
          <p:nvPr/>
        </p:nvCxnSpPr>
        <p:spPr>
          <a:xfrm>
            <a:off x="8028384" y="1844824"/>
            <a:ext cx="288032" cy="0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ลูกศรเชื่อมต่อแบบตรง 23"/>
          <p:cNvCxnSpPr/>
          <p:nvPr/>
        </p:nvCxnSpPr>
        <p:spPr>
          <a:xfrm>
            <a:off x="7482888" y="2370517"/>
            <a:ext cx="0" cy="338403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ลูกศรเชื่อมต่อแบบตรง 24"/>
          <p:cNvCxnSpPr/>
          <p:nvPr/>
        </p:nvCxnSpPr>
        <p:spPr>
          <a:xfrm>
            <a:off x="7581271" y="4304857"/>
            <a:ext cx="0" cy="288032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ลูกศรเชื่อมต่อแบบตรง 25"/>
          <p:cNvCxnSpPr/>
          <p:nvPr/>
        </p:nvCxnSpPr>
        <p:spPr>
          <a:xfrm>
            <a:off x="8316416" y="3573016"/>
            <a:ext cx="288032" cy="0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2486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67544" y="404664"/>
            <a:ext cx="8229600" cy="5976664"/>
          </a:xfrm>
          <a:solidFill>
            <a:schemeClr val="accent4">
              <a:lumMod val="40000"/>
              <a:lumOff val="6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			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วงรี 3"/>
          <p:cNvSpPr/>
          <p:nvPr/>
        </p:nvSpPr>
        <p:spPr>
          <a:xfrm>
            <a:off x="611560" y="2852936"/>
            <a:ext cx="1619584" cy="1440160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000" b="1" dirty="0">
                <a:solidFill>
                  <a:prstClr val="black">
                    <a:lumMod val="95000"/>
                    <a:lumOff val="5000"/>
                  </a:prstClr>
                </a:solidFill>
              </a:rPr>
              <a:t>กล้วย</a:t>
            </a:r>
            <a:endParaRPr lang="en-US" sz="4000" b="1" dirty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5" name="วงรี 4"/>
          <p:cNvSpPr/>
          <p:nvPr/>
        </p:nvSpPr>
        <p:spPr>
          <a:xfrm>
            <a:off x="4644008" y="980728"/>
            <a:ext cx="1224136" cy="1296144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>
                <a:solidFill>
                  <a:prstClr val="black">
                    <a:lumMod val="95000"/>
                    <a:lumOff val="5000"/>
                  </a:prstClr>
                </a:solidFill>
                <a:cs typeface="Angsana New"/>
              </a:rPr>
              <a:t>กล้วยปิ้ง</a:t>
            </a:r>
            <a:endParaRPr lang="en-US" sz="2000" b="1" dirty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6" name="วงรี 5"/>
          <p:cNvSpPr/>
          <p:nvPr/>
        </p:nvSpPr>
        <p:spPr>
          <a:xfrm>
            <a:off x="2367988" y="980728"/>
            <a:ext cx="1627948" cy="1224136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>
                <a:solidFill>
                  <a:prstClr val="black">
                    <a:lumMod val="95000"/>
                    <a:lumOff val="5000"/>
                  </a:prstClr>
                </a:solidFill>
              </a:rPr>
              <a:t>ป1.- 2</a:t>
            </a:r>
            <a:endParaRPr lang="en-US" sz="3200" b="1" dirty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7" name="วงรี 6"/>
          <p:cNvSpPr/>
          <p:nvPr/>
        </p:nvSpPr>
        <p:spPr>
          <a:xfrm>
            <a:off x="6733970" y="1052736"/>
            <a:ext cx="1152128" cy="1224136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800" b="1" dirty="0">
                <a:solidFill>
                  <a:prstClr val="black">
                    <a:lumMod val="95000"/>
                    <a:lumOff val="5000"/>
                  </a:prstClr>
                </a:solidFill>
              </a:rPr>
              <a:t>สัปดาห์ที่ 2</a:t>
            </a:r>
            <a:endParaRPr lang="en-US" sz="1800" b="1" dirty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8" name="วงรี 7"/>
          <p:cNvSpPr/>
          <p:nvPr/>
        </p:nvSpPr>
        <p:spPr>
          <a:xfrm flipH="1">
            <a:off x="2596378" y="2636912"/>
            <a:ext cx="1466967" cy="1520552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>
                <a:solidFill>
                  <a:prstClr val="black">
                    <a:lumMod val="95000"/>
                    <a:lumOff val="5000"/>
                  </a:prstClr>
                </a:solidFill>
              </a:rPr>
              <a:t>ป.3 - 4</a:t>
            </a:r>
            <a:endParaRPr lang="en-US" sz="3200" b="1" dirty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9" name="วงรี 8"/>
          <p:cNvSpPr/>
          <p:nvPr/>
        </p:nvSpPr>
        <p:spPr>
          <a:xfrm>
            <a:off x="6948264" y="2852936"/>
            <a:ext cx="1224136" cy="1304528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0" name="วงรี 9"/>
          <p:cNvSpPr/>
          <p:nvPr/>
        </p:nvSpPr>
        <p:spPr>
          <a:xfrm>
            <a:off x="4644008" y="2852936"/>
            <a:ext cx="1368152" cy="1304528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800" b="1" dirty="0">
                <a:solidFill>
                  <a:prstClr val="black">
                    <a:lumMod val="95000"/>
                    <a:lumOff val="5000"/>
                  </a:prstClr>
                </a:solidFill>
              </a:rPr>
              <a:t>กล้วยบวชชี</a:t>
            </a:r>
            <a:endParaRPr lang="en-US" sz="1800" b="1" dirty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1" name="วงรี 10"/>
          <p:cNvSpPr/>
          <p:nvPr/>
        </p:nvSpPr>
        <p:spPr>
          <a:xfrm>
            <a:off x="2596380" y="4448873"/>
            <a:ext cx="1466966" cy="144016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>
                <a:solidFill>
                  <a:prstClr val="black">
                    <a:lumMod val="95000"/>
                    <a:lumOff val="5000"/>
                  </a:prstClr>
                </a:solidFill>
              </a:rPr>
              <a:t>ป.5 - 6</a:t>
            </a:r>
            <a:endParaRPr lang="en-US" sz="3200" b="1" dirty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2" name="วงรี 11"/>
          <p:cNvSpPr/>
          <p:nvPr/>
        </p:nvSpPr>
        <p:spPr>
          <a:xfrm rot="10800000" flipV="1">
            <a:off x="4788024" y="4509120"/>
            <a:ext cx="1296144" cy="1368152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800" b="1" dirty="0">
                <a:solidFill>
                  <a:prstClr val="black">
                    <a:lumMod val="95000"/>
                    <a:lumOff val="5000"/>
                  </a:prstClr>
                </a:solidFill>
              </a:rPr>
              <a:t>สารพรรณขนมกล้วย</a:t>
            </a:r>
            <a:endParaRPr lang="en-US" sz="1800" b="1" dirty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13" name="วงรี 12"/>
          <p:cNvSpPr/>
          <p:nvPr/>
        </p:nvSpPr>
        <p:spPr>
          <a:xfrm>
            <a:off x="6948264" y="4653136"/>
            <a:ext cx="1368152" cy="1224136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prstClr val="white"/>
              </a:solidFill>
            </a:endParaRPr>
          </a:p>
        </p:txBody>
      </p:sp>
      <p:cxnSp>
        <p:nvCxnSpPr>
          <p:cNvPr id="15" name="ลูกศรเชื่อมต่อแบบตรง 14"/>
          <p:cNvCxnSpPr/>
          <p:nvPr/>
        </p:nvCxnSpPr>
        <p:spPr>
          <a:xfrm>
            <a:off x="6084168" y="1592796"/>
            <a:ext cx="288032" cy="0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ลูกศรเชื่อมต่อแบบตรง 16"/>
          <p:cNvCxnSpPr/>
          <p:nvPr/>
        </p:nvCxnSpPr>
        <p:spPr>
          <a:xfrm>
            <a:off x="5328084" y="2348880"/>
            <a:ext cx="0" cy="360040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ลูกศรเชื่อมต่อแบบตรง 19"/>
          <p:cNvCxnSpPr/>
          <p:nvPr/>
        </p:nvCxnSpPr>
        <p:spPr>
          <a:xfrm>
            <a:off x="5400092" y="4207791"/>
            <a:ext cx="0" cy="351656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ลูกศรเชื่อมต่อแบบตรง 22"/>
          <p:cNvCxnSpPr/>
          <p:nvPr/>
        </p:nvCxnSpPr>
        <p:spPr>
          <a:xfrm>
            <a:off x="8028384" y="1844824"/>
            <a:ext cx="288032" cy="0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ลูกศรเชื่อมต่อแบบตรง 23"/>
          <p:cNvCxnSpPr/>
          <p:nvPr/>
        </p:nvCxnSpPr>
        <p:spPr>
          <a:xfrm>
            <a:off x="7482888" y="2370517"/>
            <a:ext cx="0" cy="338403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ลูกศรเชื่อมต่อแบบตรง 24"/>
          <p:cNvCxnSpPr/>
          <p:nvPr/>
        </p:nvCxnSpPr>
        <p:spPr>
          <a:xfrm>
            <a:off x="7581271" y="4304857"/>
            <a:ext cx="0" cy="288032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ลูกศรเชื่อมต่อแบบตรง 25"/>
          <p:cNvCxnSpPr/>
          <p:nvPr/>
        </p:nvCxnSpPr>
        <p:spPr>
          <a:xfrm>
            <a:off x="8316416" y="3573016"/>
            <a:ext cx="288032" cy="0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3348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40000"/>
              <a:lumOff val="60000"/>
            </a:schemeClr>
          </a:solidFill>
        </p:spPr>
        <p:txBody>
          <a:bodyPr/>
          <a:lstStyle/>
          <a:p>
            <a:r>
              <a:rPr lang="th-TH" b="1" dirty="0" smtClean="0"/>
              <a:t>ฐานคิด/กรอบคิดหลัก</a:t>
            </a:r>
            <a:endParaRPr lang="en-US" b="1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solidFill>
            <a:schemeClr val="accent5">
              <a:lumMod val="60000"/>
              <a:lumOff val="40000"/>
            </a:schemeClr>
          </a:solidFill>
        </p:spPr>
        <p:txBody>
          <a:bodyPr/>
          <a:lstStyle/>
          <a:p>
            <a:r>
              <a:rPr lang="th-TH" sz="4000" b="1" dirty="0"/>
              <a:t>หลักการ </a:t>
            </a:r>
            <a:r>
              <a:rPr lang="th-TH" sz="4000" b="1" dirty="0" smtClean="0"/>
              <a:t>ทฤษฎี  การ</a:t>
            </a:r>
            <a:r>
              <a:rPr lang="th-TH" sz="4000" b="1" dirty="0"/>
              <a:t>จัดกิจกรรมการเรียนรู้</a:t>
            </a:r>
          </a:p>
          <a:p>
            <a:r>
              <a:rPr lang="th-TH" sz="4000" b="1" dirty="0"/>
              <a:t>มาตรฐานการเรียนรู้</a:t>
            </a:r>
          </a:p>
          <a:p>
            <a:r>
              <a:rPr lang="th-TH" sz="4000" b="1" dirty="0" smtClean="0"/>
              <a:t>ผู้เรียน</a:t>
            </a:r>
            <a:r>
              <a:rPr lang="th-TH" sz="4000" b="1" dirty="0"/>
              <a:t>ในศตวรรษที่ 21</a:t>
            </a:r>
          </a:p>
          <a:p>
            <a:r>
              <a:rPr lang="th-TH" sz="4000" b="1" dirty="0"/>
              <a:t>ความสุขจากการเรียนรู้</a:t>
            </a:r>
          </a:p>
          <a:p>
            <a:endParaRPr lang="th-TH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2933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40000"/>
              <a:lumOff val="60000"/>
            </a:schemeClr>
          </a:solidFill>
        </p:spPr>
        <p:txBody>
          <a:bodyPr/>
          <a:lstStyle/>
          <a:p>
            <a:r>
              <a:rPr lang="th-TH" b="1" dirty="0"/>
              <a:t>รูปแบบ/วิธีการจัดการเรียนรู้</a:t>
            </a:r>
            <a:endParaRPr lang="en-US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 fontScale="92500"/>
          </a:bodyPr>
          <a:lstStyle/>
          <a:p>
            <a:r>
              <a:rPr lang="th-TH" b="1" dirty="0"/>
              <a:t>รูปแบบ/วิธีการจัดการเรียนรู้</a:t>
            </a:r>
            <a:r>
              <a:rPr lang="th-TH" dirty="0"/>
              <a:t>  </a:t>
            </a:r>
            <a:r>
              <a:rPr lang="th-TH" b="1" dirty="0" smtClean="0"/>
              <a:t>ใช้</a:t>
            </a:r>
            <a:r>
              <a:rPr lang="th-TH" b="1" dirty="0"/>
              <a:t>ทฤษฎีการเรียนรู้ของเบนจา</a:t>
            </a:r>
            <a:r>
              <a:rPr lang="th-TH" b="1" dirty="0" err="1"/>
              <a:t>มิน</a:t>
            </a:r>
            <a:r>
              <a:rPr lang="th-TH" b="1" dirty="0"/>
              <a:t> </a:t>
            </a:r>
            <a:r>
              <a:rPr lang="th-TH" b="1" dirty="0" err="1"/>
              <a:t>บลูม</a:t>
            </a:r>
            <a:r>
              <a:rPr lang="th-TH" b="1" dirty="0"/>
              <a:t> </a:t>
            </a:r>
            <a:r>
              <a:rPr lang="th-TH" b="1" dirty="0" smtClean="0"/>
              <a:t>จำแนก</a:t>
            </a:r>
            <a:r>
              <a:rPr lang="th-TH" b="1" dirty="0"/>
              <a:t>จุดมุ่งหมายการเรียนรู้ออกเป็น 3 ด้าน คือ</a:t>
            </a:r>
            <a:r>
              <a:rPr lang="th-TH" dirty="0"/>
              <a:t> </a:t>
            </a:r>
            <a:endParaRPr lang="th-TH" dirty="0" smtClean="0"/>
          </a:p>
          <a:p>
            <a:pPr marL="0" indent="0">
              <a:buNone/>
            </a:pPr>
            <a:r>
              <a:rPr lang="th-TH" i="1" dirty="0"/>
              <a:t> </a:t>
            </a:r>
            <a:r>
              <a:rPr lang="th-TH" i="1" dirty="0" smtClean="0"/>
              <a:t>    </a:t>
            </a:r>
            <a:r>
              <a:rPr lang="th-TH" b="1" i="1" dirty="0" smtClean="0"/>
              <a:t>1</a:t>
            </a:r>
            <a:r>
              <a:rPr lang="th-TH" b="1" i="1" dirty="0"/>
              <a:t>) ด้านพุทธิพิสัย (</a:t>
            </a:r>
            <a:r>
              <a:rPr lang="en-US" b="1" i="1" dirty="0"/>
              <a:t>Cognitive Domain) </a:t>
            </a:r>
            <a:r>
              <a:rPr lang="th-TH" b="1" i="1" dirty="0"/>
              <a:t>หรือสมอง</a:t>
            </a:r>
            <a:r>
              <a:rPr lang="th-TH" b="1" dirty="0"/>
              <a:t>ที่จะต้องฝึกให้เด็กรู้จักคิดตามหลักการการพัฒนาสมองของเด็กแต่ละช่วงวัย </a:t>
            </a:r>
            <a:endParaRPr lang="th-TH" b="1" dirty="0" smtClean="0"/>
          </a:p>
          <a:p>
            <a:pPr marL="0" indent="0">
              <a:buNone/>
            </a:pPr>
            <a:r>
              <a:rPr lang="th-TH" b="1" i="1" dirty="0"/>
              <a:t> </a:t>
            </a:r>
            <a:r>
              <a:rPr lang="th-TH" b="1" i="1" dirty="0" smtClean="0"/>
              <a:t>    2</a:t>
            </a:r>
            <a:r>
              <a:rPr lang="th-TH" b="1" i="1" dirty="0"/>
              <a:t>) ด้านเจตพิสัย (</a:t>
            </a:r>
            <a:r>
              <a:rPr lang="en-US" b="1" i="1" dirty="0"/>
              <a:t>Affective Domain) </a:t>
            </a:r>
            <a:r>
              <a:rPr lang="th-TH" b="1" i="1" dirty="0"/>
              <a:t>หรือหัวใจ</a:t>
            </a:r>
            <a:r>
              <a:rPr lang="th-TH" b="1" dirty="0"/>
              <a:t> ที่จะต้องปลูกฝังคุณธรรมจริยธรรม ความมีวินัย ความเป็นชาติไทย รักสถาบันพระมหากษัตริย์ รู้จักสิทธิและหน้าที่ ฝึกให้มีทัศนคติที่ถูกที่ควร </a:t>
            </a:r>
            <a:endParaRPr lang="th-TH" b="1" dirty="0" smtClean="0"/>
          </a:p>
          <a:p>
            <a:pPr marL="0" indent="0">
              <a:buNone/>
            </a:pPr>
            <a:r>
              <a:rPr lang="th-TH" b="1" i="1" dirty="0"/>
              <a:t> </a:t>
            </a:r>
            <a:r>
              <a:rPr lang="th-TH" b="1" i="1" dirty="0" smtClean="0"/>
              <a:t>   3</a:t>
            </a:r>
            <a:r>
              <a:rPr lang="th-TH" b="1" i="1" dirty="0"/>
              <a:t>) ด้านทักษะพิสัย (</a:t>
            </a:r>
            <a:r>
              <a:rPr lang="en-US" b="1" i="1" dirty="0"/>
              <a:t>Psychomotor Domain) </a:t>
            </a:r>
            <a:r>
              <a:rPr lang="th-TH" b="1" i="1" dirty="0" smtClean="0"/>
              <a:t>หรือมือ </a:t>
            </a:r>
            <a:r>
              <a:rPr lang="th-TH" b="1" dirty="0" smtClean="0"/>
              <a:t>คือ</a:t>
            </a:r>
            <a:r>
              <a:rPr lang="th-TH" b="1" dirty="0"/>
              <a:t>การฝึกให้มีทักษะจากการปฏิบัติ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02077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th-TH" b="1" i="1" dirty="0">
                <a:solidFill>
                  <a:srgbClr val="333333"/>
                </a:solidFill>
                <a:latin typeface="Times New Roman"/>
                <a:ea typeface="Times New Roman"/>
              </a:rPr>
              <a:t>กลุ่ม</a:t>
            </a:r>
            <a:r>
              <a:rPr lang="th-TH" b="1" i="1" dirty="0">
                <a:solidFill>
                  <a:srgbClr val="0D0D0D"/>
                </a:solidFill>
                <a:latin typeface="Times New Roman"/>
                <a:ea typeface="Times New Roman"/>
              </a:rPr>
              <a:t>ที่ 1  </a:t>
            </a:r>
            <a:r>
              <a:rPr lang="th-TH" b="1" i="1" dirty="0" smtClean="0">
                <a:solidFill>
                  <a:srgbClr val="333333"/>
                </a:solidFill>
                <a:latin typeface="Times New Roman"/>
                <a:ea typeface="Times New Roman"/>
              </a:rPr>
              <a:t>กิจกรรม</a:t>
            </a:r>
            <a:r>
              <a:rPr lang="th-TH" b="1" i="1" dirty="0">
                <a:solidFill>
                  <a:srgbClr val="333333"/>
                </a:solidFill>
                <a:latin typeface="Times New Roman"/>
                <a:ea typeface="Times New Roman"/>
              </a:rPr>
              <a:t>พัฒนาสมอง</a:t>
            </a:r>
            <a:r>
              <a:rPr lang="en-US" b="1" i="1" dirty="0">
                <a:solidFill>
                  <a:srgbClr val="0D0D0D"/>
                </a:solidFill>
                <a:latin typeface="Angsana New"/>
                <a:ea typeface="Times New Roman"/>
              </a:rPr>
              <a:t> </a:t>
            </a:r>
            <a:r>
              <a:rPr lang="th-TH" b="1" i="1" dirty="0">
                <a:solidFill>
                  <a:srgbClr val="0D0D0D"/>
                </a:solidFill>
                <a:latin typeface="Angsana New"/>
                <a:ea typeface="Times New Roman"/>
              </a:rPr>
              <a:t>(</a:t>
            </a:r>
            <a:r>
              <a:rPr lang="en-US" b="1" i="1" dirty="0">
                <a:solidFill>
                  <a:srgbClr val="0D0D0D"/>
                </a:solidFill>
                <a:latin typeface="Angsana New"/>
                <a:ea typeface="Times New Roman"/>
              </a:rPr>
              <a:t>Head </a:t>
            </a:r>
            <a:r>
              <a:rPr lang="th-TH" b="1" i="1" dirty="0">
                <a:solidFill>
                  <a:srgbClr val="0D0D0D"/>
                </a:solidFill>
                <a:latin typeface="Angsana New"/>
                <a:ea typeface="Times New Roman"/>
              </a:rPr>
              <a:t>)</a:t>
            </a:r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solidFill>
            <a:schemeClr val="accent6">
              <a:lumMod val="40000"/>
              <a:lumOff val="60000"/>
            </a:schemeClr>
          </a:solidFill>
        </p:spPr>
        <p:txBody>
          <a:bodyPr>
            <a:normAutofit lnSpcReduction="10000"/>
          </a:bodyPr>
          <a:lstStyle/>
          <a:p>
            <a:pPr marL="457200" indent="0">
              <a:spcAft>
                <a:spcPts val="0"/>
              </a:spcAft>
              <a:buNone/>
            </a:pPr>
            <a:r>
              <a:rPr lang="th-TH" b="1" i="1" dirty="0" smtClean="0">
                <a:solidFill>
                  <a:srgbClr val="0D0D0D"/>
                </a:solidFill>
                <a:latin typeface="Times New Roman"/>
                <a:ea typeface="Times New Roman"/>
                <a:cs typeface="Angsana New"/>
              </a:rPr>
              <a:t>      เป็น</a:t>
            </a:r>
            <a:r>
              <a:rPr lang="th-TH" b="1" i="1" dirty="0" smtClean="0">
                <a:latin typeface="Times New Roman"/>
                <a:ea typeface="Times New Roman"/>
                <a:cs typeface="Angsana New"/>
              </a:rPr>
              <a:t>การเรียนรู้</a:t>
            </a:r>
            <a:r>
              <a:rPr lang="th-TH" b="1" i="1" dirty="0">
                <a:latin typeface="Times New Roman"/>
                <a:ea typeface="Times New Roman"/>
                <a:cs typeface="Angsana New"/>
              </a:rPr>
              <a:t>จัก</a:t>
            </a:r>
            <a:r>
              <a:rPr lang="th-TH" b="1" i="1" dirty="0" smtClean="0">
                <a:latin typeface="Times New Roman"/>
                <a:ea typeface="Times New Roman"/>
                <a:cs typeface="Angsana New"/>
              </a:rPr>
              <a:t>ตนเองการบริหาร</a:t>
            </a:r>
            <a:r>
              <a:rPr lang="th-TH" b="1" i="1" dirty="0">
                <a:latin typeface="Times New Roman"/>
                <a:ea typeface="Times New Roman"/>
                <a:cs typeface="Angsana New"/>
              </a:rPr>
              <a:t>จัดการตนเอง </a:t>
            </a:r>
            <a:endParaRPr lang="th-TH" b="1" i="1" dirty="0" smtClean="0">
              <a:latin typeface="Times New Roman"/>
              <a:ea typeface="Times New Roman"/>
              <a:cs typeface="Angsana New"/>
            </a:endParaRPr>
          </a:p>
          <a:p>
            <a:pPr marL="457200" indent="0">
              <a:spcAft>
                <a:spcPts val="0"/>
              </a:spcAft>
              <a:buNone/>
            </a:pPr>
            <a:r>
              <a:rPr lang="th-TH" b="1" i="1" dirty="0" smtClean="0">
                <a:latin typeface="Times New Roman"/>
                <a:ea typeface="Times New Roman"/>
                <a:cs typeface="Angsana New"/>
              </a:rPr>
              <a:t>ซึ่ง</a:t>
            </a:r>
            <a:r>
              <a:rPr lang="th-TH" b="1" i="1" dirty="0">
                <a:latin typeface="Times New Roman"/>
                <a:ea typeface="Times New Roman"/>
                <a:cs typeface="Angsana New"/>
              </a:rPr>
              <a:t>ต้อง</a:t>
            </a:r>
            <a:r>
              <a:rPr lang="th-TH" b="1" i="1" dirty="0" smtClean="0">
                <a:latin typeface="Times New Roman"/>
                <a:ea typeface="Times New Roman"/>
                <a:cs typeface="Angsana New"/>
              </a:rPr>
              <a:t>อาศัยทักษะ</a:t>
            </a:r>
            <a:r>
              <a:rPr lang="th-TH" b="1" i="1" dirty="0">
                <a:latin typeface="Times New Roman"/>
                <a:ea typeface="Times New Roman"/>
                <a:cs typeface="Angsana New"/>
              </a:rPr>
              <a:t>ความคิดด้านต่าง ๆ เช่น คิดวิเคราะห์ วิจารณ์ แก้ไขปัญหา ตัดสินใจ  </a:t>
            </a:r>
            <a:r>
              <a:rPr lang="th-TH" b="1" i="1" dirty="0" smtClean="0">
                <a:solidFill>
                  <a:srgbClr val="0D0D0D"/>
                </a:solidFill>
                <a:latin typeface="Times New Roman"/>
                <a:ea typeface="Times New Roman"/>
                <a:cs typeface="Angsana New"/>
              </a:rPr>
              <a:t> พัฒนา</a:t>
            </a:r>
            <a:r>
              <a:rPr lang="th-TH" b="1" i="1" dirty="0">
                <a:solidFill>
                  <a:srgbClr val="0D0D0D"/>
                </a:solidFill>
                <a:latin typeface="Times New Roman"/>
                <a:ea typeface="Times New Roman"/>
                <a:cs typeface="Angsana New"/>
              </a:rPr>
              <a:t>ด้านการสื่อสาร  </a:t>
            </a:r>
            <a:r>
              <a:rPr lang="th-TH" b="1" i="1" dirty="0" smtClean="0">
                <a:solidFill>
                  <a:srgbClr val="0D0D0D"/>
                </a:solidFill>
                <a:latin typeface="Times New Roman"/>
                <a:ea typeface="Times New Roman"/>
                <a:cs typeface="Angsana New"/>
              </a:rPr>
              <a:t>เช่น  </a:t>
            </a:r>
          </a:p>
          <a:p>
            <a:pPr marL="457200" indent="0">
              <a:spcAft>
                <a:spcPts val="0"/>
              </a:spcAft>
              <a:buNone/>
            </a:pPr>
            <a:r>
              <a:rPr lang="th-TH" b="1" i="1" dirty="0" smtClean="0">
                <a:solidFill>
                  <a:srgbClr val="0D0D0D"/>
                </a:solidFill>
                <a:latin typeface="Times New Roman"/>
                <a:ea typeface="Times New Roman"/>
                <a:cs typeface="Angsana New"/>
              </a:rPr>
              <a:t>                             กิจกรรม</a:t>
            </a:r>
            <a:r>
              <a:rPr lang="th-TH" b="1" i="1" dirty="0">
                <a:solidFill>
                  <a:srgbClr val="0D0D0D"/>
                </a:solidFill>
                <a:latin typeface="Times New Roman"/>
                <a:ea typeface="Times New Roman"/>
                <a:cs typeface="Angsana New"/>
              </a:rPr>
              <a:t>สนุกกับภาษาไทย </a:t>
            </a:r>
            <a:endParaRPr lang="th-TH" b="1" i="1" dirty="0" smtClean="0">
              <a:solidFill>
                <a:srgbClr val="0D0D0D"/>
              </a:solidFill>
              <a:latin typeface="Times New Roman"/>
              <a:ea typeface="Times New Roman"/>
              <a:cs typeface="Angsana New"/>
            </a:endParaRPr>
          </a:p>
          <a:p>
            <a:pPr marL="457200" indent="0">
              <a:spcAft>
                <a:spcPts val="0"/>
              </a:spcAft>
              <a:buNone/>
            </a:pPr>
            <a:r>
              <a:rPr lang="th-TH" b="1" i="1" dirty="0" smtClean="0">
                <a:solidFill>
                  <a:srgbClr val="0D0D0D"/>
                </a:solidFill>
                <a:latin typeface="Times New Roman"/>
                <a:ea typeface="Times New Roman"/>
                <a:cs typeface="Angsana New"/>
              </a:rPr>
              <a:t>                            หุ่นยนต์วิเศษ</a:t>
            </a:r>
          </a:p>
          <a:p>
            <a:pPr marL="457200" indent="0">
              <a:spcAft>
                <a:spcPts val="0"/>
              </a:spcAft>
              <a:buNone/>
            </a:pPr>
            <a:r>
              <a:rPr lang="th-TH" b="1" i="1" dirty="0" smtClean="0">
                <a:solidFill>
                  <a:srgbClr val="0D0D0D"/>
                </a:solidFill>
                <a:latin typeface="Times New Roman"/>
                <a:ea typeface="Times New Roman"/>
                <a:cs typeface="Angsana New"/>
              </a:rPr>
              <a:t>                            </a:t>
            </a:r>
            <a:r>
              <a:rPr lang="th-TH" b="1" i="1" dirty="0">
                <a:solidFill>
                  <a:srgbClr val="0D0D0D"/>
                </a:solidFill>
                <a:latin typeface="Times New Roman"/>
                <a:ea typeface="Times New Roman"/>
                <a:cs typeface="Angsana New"/>
              </a:rPr>
              <a:t>กล</a:t>
            </a:r>
            <a:r>
              <a:rPr lang="th-TH" b="1" i="1" dirty="0" smtClean="0">
                <a:solidFill>
                  <a:srgbClr val="0D0D0D"/>
                </a:solidFill>
                <a:latin typeface="Times New Roman"/>
                <a:ea typeface="Times New Roman"/>
                <a:cs typeface="Angsana New"/>
              </a:rPr>
              <a:t>คณิตศาสตร์</a:t>
            </a:r>
          </a:p>
          <a:p>
            <a:pPr marL="457200" indent="0">
              <a:spcAft>
                <a:spcPts val="0"/>
              </a:spcAft>
              <a:buNone/>
            </a:pPr>
            <a:r>
              <a:rPr lang="th-TH" b="1" i="1" dirty="0" smtClean="0">
                <a:solidFill>
                  <a:srgbClr val="0D0D0D"/>
                </a:solidFill>
                <a:latin typeface="Times New Roman"/>
                <a:ea typeface="Times New Roman"/>
                <a:cs typeface="Angsana New"/>
              </a:rPr>
              <a:t>                           </a:t>
            </a:r>
            <a:r>
              <a:rPr lang="th-TH" b="1" i="1" dirty="0">
                <a:solidFill>
                  <a:srgbClr val="0D0D0D"/>
                </a:solidFill>
                <a:latin typeface="Times New Roman"/>
                <a:ea typeface="Times New Roman"/>
                <a:cs typeface="Angsana New"/>
              </a:rPr>
              <a:t>เที่ยวไกลไร้</a:t>
            </a:r>
            <a:r>
              <a:rPr lang="th-TH" b="1" i="1" dirty="0" smtClean="0">
                <a:solidFill>
                  <a:srgbClr val="0D0D0D"/>
                </a:solidFill>
                <a:latin typeface="Times New Roman"/>
                <a:ea typeface="Times New Roman"/>
                <a:cs typeface="Angsana New"/>
              </a:rPr>
              <a:t>พรมแดน</a:t>
            </a:r>
          </a:p>
          <a:p>
            <a:pPr marL="457200" indent="0">
              <a:spcAft>
                <a:spcPts val="0"/>
              </a:spcAft>
              <a:buNone/>
            </a:pPr>
            <a:r>
              <a:rPr lang="th-TH" b="1" i="1" dirty="0" smtClean="0">
                <a:solidFill>
                  <a:srgbClr val="0D0D0D"/>
                </a:solidFill>
                <a:latin typeface="Times New Roman"/>
                <a:ea typeface="Times New Roman"/>
                <a:cs typeface="Angsana New"/>
              </a:rPr>
              <a:t>                              นิทาน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8411175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th-TH" b="1" i="1" dirty="0">
                <a:solidFill>
                  <a:srgbClr val="333333"/>
                </a:solidFill>
                <a:latin typeface="Times New Roman"/>
                <a:ea typeface="Times New Roman"/>
              </a:rPr>
              <a:t>กลุ่ม</a:t>
            </a:r>
            <a:r>
              <a:rPr lang="th-TH" b="1" i="1" dirty="0">
                <a:solidFill>
                  <a:srgbClr val="0D0D0D"/>
                </a:solidFill>
                <a:latin typeface="Times New Roman"/>
                <a:ea typeface="Times New Roman"/>
              </a:rPr>
              <a:t>ที่ 2 </a:t>
            </a:r>
            <a:r>
              <a:rPr lang="th-TH" b="1" i="1" dirty="0" smtClean="0">
                <a:solidFill>
                  <a:srgbClr val="0D0D0D"/>
                </a:solidFill>
                <a:latin typeface="Times New Roman"/>
                <a:ea typeface="Times New Roman"/>
              </a:rPr>
              <a:t>การ</a:t>
            </a:r>
            <a:r>
              <a:rPr lang="th-TH" b="1" i="1" dirty="0" smtClean="0">
                <a:latin typeface="Times New Roman"/>
                <a:ea typeface="Times New Roman"/>
              </a:rPr>
              <a:t>พัฒนา</a:t>
            </a:r>
            <a:r>
              <a:rPr lang="th-TH" b="1" i="1" dirty="0">
                <a:latin typeface="Times New Roman"/>
                <a:ea typeface="Times New Roman"/>
              </a:rPr>
              <a:t>จิตใจ (</a:t>
            </a:r>
            <a:r>
              <a:rPr lang="en-US" b="1" i="1" dirty="0">
                <a:latin typeface="Angsana New"/>
                <a:ea typeface="Times New Roman"/>
              </a:rPr>
              <a:t>Heart</a:t>
            </a:r>
            <a:r>
              <a:rPr lang="en-US" i="1" dirty="0">
                <a:latin typeface="Angsana New"/>
                <a:ea typeface="Times New Roman"/>
              </a:rPr>
              <a:t>)</a:t>
            </a:r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marL="457200" indent="0">
              <a:spcAft>
                <a:spcPts val="0"/>
              </a:spcAft>
              <a:buNone/>
            </a:pPr>
            <a:r>
              <a:rPr lang="th-TH" b="1" i="1" dirty="0" smtClean="0">
                <a:latin typeface="Times New Roman"/>
                <a:ea typeface="Times New Roman"/>
                <a:cs typeface="Angsana New"/>
              </a:rPr>
              <a:t>เป็นการเรียนรู้ ใน</a:t>
            </a:r>
            <a:r>
              <a:rPr lang="th-TH" b="1" i="1" dirty="0">
                <a:latin typeface="Times New Roman"/>
                <a:ea typeface="Times New Roman"/>
                <a:cs typeface="Angsana New"/>
              </a:rPr>
              <a:t>การดำรงอยู่ร่วมกับผู้อื่นในสังคม</a:t>
            </a:r>
            <a:r>
              <a:rPr lang="th-TH" b="1" i="1" dirty="0">
                <a:latin typeface="Times New Roman"/>
                <a:ea typeface="Times New Roman"/>
              </a:rPr>
              <a:t> </a:t>
            </a:r>
            <a:r>
              <a:rPr lang="th-TH" b="1" i="1" dirty="0">
                <a:latin typeface="Times New Roman"/>
                <a:ea typeface="Times New Roman"/>
                <a:cs typeface="Angsana New"/>
              </a:rPr>
              <a:t>ซึ่งต้องอาศัยทักษะเรื่องการสื่อสาร</a:t>
            </a:r>
            <a:r>
              <a:rPr lang="th-TH" b="1" i="1" dirty="0">
                <a:latin typeface="Times New Roman"/>
                <a:ea typeface="Times New Roman"/>
              </a:rPr>
              <a:t> </a:t>
            </a:r>
            <a:r>
              <a:rPr lang="th-TH" b="1" i="1" dirty="0">
                <a:latin typeface="Times New Roman"/>
                <a:ea typeface="Times New Roman"/>
                <a:cs typeface="Angsana New"/>
              </a:rPr>
              <a:t>การมีมนุษย์สัมพันธ์</a:t>
            </a:r>
            <a:r>
              <a:rPr lang="th-TH" b="1" i="1" dirty="0">
                <a:latin typeface="Times New Roman"/>
                <a:ea typeface="Times New Roman"/>
              </a:rPr>
              <a:t> </a:t>
            </a:r>
            <a:r>
              <a:rPr lang="th-TH" b="1" i="1" dirty="0" smtClean="0">
                <a:latin typeface="Times New Roman"/>
                <a:ea typeface="Times New Roman"/>
                <a:cs typeface="Angsana New"/>
              </a:rPr>
              <a:t>การ</a:t>
            </a:r>
            <a:r>
              <a:rPr lang="th-TH" b="1" i="1" dirty="0">
                <a:latin typeface="Times New Roman"/>
                <a:ea typeface="Times New Roman"/>
                <a:cs typeface="Angsana New"/>
              </a:rPr>
              <a:t>ยอมรับ</a:t>
            </a:r>
            <a:r>
              <a:rPr lang="th-TH" b="1" i="1" dirty="0">
                <a:latin typeface="Times New Roman"/>
                <a:ea typeface="Times New Roman"/>
              </a:rPr>
              <a:t> </a:t>
            </a:r>
            <a:r>
              <a:rPr lang="th-TH" b="1" i="1" dirty="0">
                <a:latin typeface="Times New Roman"/>
                <a:ea typeface="Times New Roman"/>
                <a:cs typeface="Angsana New"/>
              </a:rPr>
              <a:t>ความแตกต่างของผู้อื่น</a:t>
            </a:r>
            <a:r>
              <a:rPr lang="th-TH" b="1" i="1" dirty="0">
                <a:latin typeface="Times New Roman"/>
                <a:ea typeface="Times New Roman"/>
              </a:rPr>
              <a:t> </a:t>
            </a:r>
            <a:r>
              <a:rPr lang="th-TH" b="1" i="1" dirty="0">
                <a:latin typeface="Times New Roman"/>
                <a:ea typeface="Times New Roman"/>
                <a:cs typeface="Angsana New"/>
              </a:rPr>
              <a:t>การเห็นใจผู้อื่น</a:t>
            </a:r>
            <a:r>
              <a:rPr lang="th-TH" b="1" i="1" dirty="0">
                <a:latin typeface="Times New Roman"/>
                <a:ea typeface="Times New Roman"/>
              </a:rPr>
              <a:t> </a:t>
            </a:r>
            <a:r>
              <a:rPr lang="th-TH" b="1" i="1" dirty="0">
                <a:latin typeface="Times New Roman"/>
                <a:ea typeface="Times New Roman"/>
                <a:cs typeface="Angsana New"/>
              </a:rPr>
              <a:t>มีเมตตา</a:t>
            </a:r>
            <a:r>
              <a:rPr lang="th-TH" b="1" i="1" dirty="0">
                <a:latin typeface="Times New Roman"/>
                <a:ea typeface="Times New Roman"/>
              </a:rPr>
              <a:t> </a:t>
            </a:r>
            <a:r>
              <a:rPr lang="th-TH" b="1" i="1" dirty="0">
                <a:latin typeface="Times New Roman"/>
                <a:ea typeface="Times New Roman"/>
                <a:cs typeface="Angsana New"/>
              </a:rPr>
              <a:t>มีความยืดหยุ่น</a:t>
            </a:r>
            <a:r>
              <a:rPr lang="th-TH" b="1" i="1" dirty="0">
                <a:solidFill>
                  <a:srgbClr val="0D0D0D"/>
                </a:solidFill>
                <a:latin typeface="Times New Roman"/>
                <a:ea typeface="Times New Roman"/>
                <a:cs typeface="Angsana New"/>
              </a:rPr>
              <a:t> </a:t>
            </a:r>
            <a:r>
              <a:rPr lang="th-TH" b="1" i="1" dirty="0" smtClean="0">
                <a:solidFill>
                  <a:srgbClr val="0D0D0D"/>
                </a:solidFill>
                <a:latin typeface="Times New Roman"/>
                <a:ea typeface="Times New Roman"/>
                <a:cs typeface="Angsana New"/>
              </a:rPr>
              <a:t>ปลูกฝัง</a:t>
            </a:r>
            <a:r>
              <a:rPr lang="th-TH" b="1" i="1" dirty="0">
                <a:solidFill>
                  <a:srgbClr val="0D0D0D"/>
                </a:solidFill>
                <a:latin typeface="Times New Roman"/>
                <a:ea typeface="Times New Roman"/>
                <a:cs typeface="Angsana New"/>
              </a:rPr>
              <a:t>ค่านิยมและจิตสำนึก ปลูกฝังความรักชาติ ศาสนา และพระมหากษัตริย์ </a:t>
            </a:r>
            <a:endParaRPr lang="th-TH" b="1" i="1" dirty="0" smtClean="0">
              <a:solidFill>
                <a:srgbClr val="0D0D0D"/>
              </a:solidFill>
              <a:latin typeface="Times New Roman"/>
              <a:ea typeface="Times New Roman"/>
              <a:cs typeface="Angsana New"/>
            </a:endParaRPr>
          </a:p>
          <a:p>
            <a:pPr marL="457200" indent="0">
              <a:spcAft>
                <a:spcPts val="0"/>
              </a:spcAft>
              <a:buNone/>
            </a:pPr>
            <a:r>
              <a:rPr lang="th-TH" b="1" i="1" dirty="0" smtClean="0">
                <a:solidFill>
                  <a:srgbClr val="0D0D0D"/>
                </a:solidFill>
                <a:latin typeface="Times New Roman"/>
                <a:ea typeface="Times New Roman"/>
                <a:cs typeface="Angsana New"/>
              </a:rPr>
              <a:t>		กิจกรรม</a:t>
            </a:r>
            <a:r>
              <a:rPr lang="th-TH" b="1" i="1" dirty="0">
                <a:solidFill>
                  <a:srgbClr val="0D0D0D"/>
                </a:solidFill>
                <a:latin typeface="Times New Roman"/>
                <a:ea typeface="Times New Roman"/>
                <a:cs typeface="Angsana New"/>
              </a:rPr>
              <a:t>มือปราบขยะ </a:t>
            </a:r>
            <a:endParaRPr lang="th-TH" b="1" i="1" dirty="0" smtClean="0">
              <a:solidFill>
                <a:srgbClr val="0D0D0D"/>
              </a:solidFill>
              <a:latin typeface="Times New Roman"/>
              <a:ea typeface="Times New Roman"/>
              <a:cs typeface="Angsana New"/>
            </a:endParaRPr>
          </a:p>
          <a:p>
            <a:pPr marL="457200" indent="0">
              <a:spcAft>
                <a:spcPts val="0"/>
              </a:spcAft>
              <a:buNone/>
            </a:pPr>
            <a:r>
              <a:rPr lang="th-TH" b="1" i="1" dirty="0" smtClean="0">
                <a:solidFill>
                  <a:srgbClr val="0D0D0D"/>
                </a:solidFill>
                <a:latin typeface="Times New Roman"/>
                <a:ea typeface="Times New Roman"/>
                <a:cs typeface="Angsana New"/>
              </a:rPr>
              <a:t>		ตาม</a:t>
            </a:r>
            <a:r>
              <a:rPr lang="th-TH" b="1" i="1" dirty="0">
                <a:solidFill>
                  <a:srgbClr val="0D0D0D"/>
                </a:solidFill>
                <a:latin typeface="Times New Roman"/>
                <a:ea typeface="Times New Roman"/>
                <a:cs typeface="Angsana New"/>
              </a:rPr>
              <a:t>รอยพ่อ </a:t>
            </a:r>
            <a:endParaRPr lang="th-TH" b="1" i="1" dirty="0" smtClean="0">
              <a:solidFill>
                <a:srgbClr val="0D0D0D"/>
              </a:solidFill>
              <a:latin typeface="Times New Roman"/>
              <a:ea typeface="Times New Roman"/>
              <a:cs typeface="Angsana New"/>
            </a:endParaRPr>
          </a:p>
          <a:p>
            <a:pPr marL="457200" indent="0">
              <a:spcAft>
                <a:spcPts val="0"/>
              </a:spcAft>
              <a:buNone/>
            </a:pPr>
            <a:r>
              <a:rPr lang="th-TH" b="1" i="1" dirty="0" smtClean="0">
                <a:solidFill>
                  <a:srgbClr val="0D0D0D"/>
                </a:solidFill>
                <a:latin typeface="Times New Roman"/>
                <a:ea typeface="Times New Roman"/>
                <a:cs typeface="Angsana New"/>
              </a:rPr>
              <a:t>		 </a:t>
            </a:r>
            <a:r>
              <a:rPr lang="th-TH" b="1" i="1" dirty="0">
                <a:solidFill>
                  <a:srgbClr val="0D0D0D"/>
                </a:solidFill>
                <a:latin typeface="Times New Roman"/>
                <a:ea typeface="Times New Roman"/>
                <a:cs typeface="Angsana New"/>
              </a:rPr>
              <a:t>ภูมิใจในบ้าน</a:t>
            </a:r>
            <a:r>
              <a:rPr lang="th-TH" b="1" i="1" dirty="0" smtClean="0">
                <a:solidFill>
                  <a:srgbClr val="0D0D0D"/>
                </a:solidFill>
                <a:latin typeface="Times New Roman"/>
                <a:ea typeface="Times New Roman"/>
                <a:cs typeface="Angsana New"/>
              </a:rPr>
              <a:t>เกิด</a:t>
            </a:r>
            <a:endParaRPr lang="en-US" b="1" dirty="0">
              <a:latin typeface="Times New Roman"/>
              <a:ea typeface="Times New Roman"/>
            </a:endParaRPr>
          </a:p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40018206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579296" cy="1556792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r>
              <a:rPr lang="th-TH" b="1" i="1" dirty="0" smtClean="0">
                <a:solidFill>
                  <a:srgbClr val="333333"/>
                </a:solidFill>
                <a:latin typeface="Times New Roman"/>
                <a:ea typeface="Times New Roman"/>
              </a:rPr>
              <a:t/>
            </a:r>
            <a:br>
              <a:rPr lang="th-TH" b="1" i="1" dirty="0" smtClean="0">
                <a:solidFill>
                  <a:srgbClr val="333333"/>
                </a:solidFill>
                <a:latin typeface="Times New Roman"/>
                <a:ea typeface="Times New Roman"/>
              </a:rPr>
            </a:br>
            <a:r>
              <a:rPr lang="th-TH" b="1" i="1" dirty="0" smtClean="0">
                <a:solidFill>
                  <a:srgbClr val="333333"/>
                </a:solidFill>
                <a:latin typeface="Times New Roman"/>
                <a:ea typeface="Times New Roman"/>
              </a:rPr>
              <a:t>กลุ่ม</a:t>
            </a:r>
            <a:r>
              <a:rPr lang="th-TH" b="1" i="1" dirty="0">
                <a:solidFill>
                  <a:srgbClr val="0D0D0D"/>
                </a:solidFill>
                <a:latin typeface="Times New Roman"/>
                <a:ea typeface="Times New Roman"/>
              </a:rPr>
              <a:t>ที่ 3  </a:t>
            </a:r>
            <a:r>
              <a:rPr lang="th-TH" b="1" i="1" dirty="0" smtClean="0">
                <a:solidFill>
                  <a:srgbClr val="0D0D0D"/>
                </a:solidFill>
                <a:latin typeface="Times New Roman"/>
                <a:ea typeface="Times New Roman"/>
              </a:rPr>
              <a:t>ทักษะ</a:t>
            </a:r>
            <a:r>
              <a:rPr lang="th-TH" b="1" i="1" dirty="0">
                <a:solidFill>
                  <a:srgbClr val="0D0D0D"/>
                </a:solidFill>
                <a:latin typeface="Times New Roman"/>
                <a:ea typeface="Times New Roman"/>
              </a:rPr>
              <a:t>การ</a:t>
            </a:r>
            <a:r>
              <a:rPr lang="th-TH" b="1" i="1" dirty="0" smtClean="0">
                <a:solidFill>
                  <a:srgbClr val="0D0D0D"/>
                </a:solidFill>
                <a:latin typeface="Times New Roman"/>
                <a:ea typeface="Times New Roman"/>
              </a:rPr>
              <a:t>ทำงาน</a:t>
            </a:r>
            <a:r>
              <a:rPr lang="th-TH" b="1" i="1" dirty="0" smtClean="0">
                <a:solidFill>
                  <a:srgbClr val="333333"/>
                </a:solidFill>
                <a:latin typeface="Times New Roman"/>
                <a:ea typeface="Times New Roman"/>
              </a:rPr>
              <a:t>หรือ</a:t>
            </a:r>
            <a:r>
              <a:rPr lang="th-TH" b="1" i="1" dirty="0">
                <a:solidFill>
                  <a:srgbClr val="333333"/>
                </a:solidFill>
                <a:latin typeface="Times New Roman"/>
                <a:ea typeface="Times New Roman"/>
              </a:rPr>
              <a:t>การลงมือ</a:t>
            </a:r>
            <a:r>
              <a:rPr lang="th-TH" b="1" i="1" dirty="0" smtClean="0">
                <a:solidFill>
                  <a:srgbClr val="333333"/>
                </a:solidFill>
                <a:latin typeface="Times New Roman"/>
                <a:ea typeface="Times New Roman"/>
              </a:rPr>
              <a:t>ปฏิบัติ</a:t>
            </a:r>
            <a:r>
              <a:rPr lang="th-TH" b="1" i="1" dirty="0">
                <a:solidFill>
                  <a:srgbClr val="333333"/>
                </a:solidFill>
                <a:latin typeface="Angsana New"/>
                <a:ea typeface="Times New Roman"/>
              </a:rPr>
              <a:t> (</a:t>
            </a:r>
            <a:r>
              <a:rPr lang="en-US" b="1" i="1" dirty="0">
                <a:solidFill>
                  <a:srgbClr val="333333"/>
                </a:solidFill>
                <a:latin typeface="Angsana New"/>
                <a:ea typeface="Calibri"/>
                <a:cs typeface="Cordia New"/>
              </a:rPr>
              <a:t>Hand</a:t>
            </a:r>
            <a:r>
              <a:rPr lang="th-TH" b="1" i="1" dirty="0">
                <a:solidFill>
                  <a:srgbClr val="0D0D0D"/>
                </a:solidFill>
                <a:latin typeface="Angsana New"/>
                <a:ea typeface="Calibri"/>
              </a:rPr>
              <a:t>)</a:t>
            </a:r>
            <a:r>
              <a:rPr lang="th-TH" b="1" i="1" dirty="0" smtClean="0">
                <a:solidFill>
                  <a:srgbClr val="333333"/>
                </a:solidFill>
                <a:latin typeface="Times New Roman"/>
                <a:ea typeface="Times New Roman"/>
              </a:rPr>
              <a:t> </a:t>
            </a:r>
            <a:r>
              <a:rPr lang="en-US" sz="3600" dirty="0">
                <a:latin typeface="Times New Roman"/>
                <a:ea typeface="Times New Roman"/>
              </a:rPr>
              <a:t/>
            </a:r>
            <a:br>
              <a:rPr lang="en-US" sz="3600" dirty="0">
                <a:latin typeface="Times New Roman"/>
                <a:ea typeface="Times New Roman"/>
              </a:rPr>
            </a:br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h-TH" b="1" i="1" dirty="0" smtClean="0">
                <a:ea typeface="Calibri"/>
                <a:cs typeface="Angsana New"/>
              </a:rPr>
              <a:t>เป็นการ</a:t>
            </a:r>
            <a:r>
              <a:rPr lang="th-TH" b="1" i="1" dirty="0">
                <a:ea typeface="Calibri"/>
                <a:cs typeface="Angsana New"/>
              </a:rPr>
              <a:t>เรียนรู้ </a:t>
            </a:r>
            <a:r>
              <a:rPr lang="th-TH" b="1" i="1" dirty="0" smtClean="0">
                <a:ea typeface="Calibri"/>
                <a:cs typeface="Angsana New"/>
              </a:rPr>
              <a:t>ที่ต้อง</a:t>
            </a:r>
            <a:r>
              <a:rPr lang="th-TH" b="1" i="1" dirty="0">
                <a:ea typeface="Calibri"/>
                <a:cs typeface="Angsana New"/>
              </a:rPr>
              <a:t>อาศัย</a:t>
            </a:r>
            <a:r>
              <a:rPr lang="th-TH" b="1" i="1" dirty="0" smtClean="0">
                <a:ea typeface="Calibri"/>
                <a:cs typeface="Angsana New"/>
              </a:rPr>
              <a:t>ทักษะ ที่</a:t>
            </a:r>
            <a:r>
              <a:rPr lang="th-TH" b="1" i="1" dirty="0" smtClean="0">
                <a:solidFill>
                  <a:srgbClr val="0D0D0D"/>
                </a:solidFill>
                <a:ea typeface="Calibri"/>
                <a:cs typeface="Angsana New"/>
              </a:rPr>
              <a:t>ตอบสนอง</a:t>
            </a:r>
            <a:r>
              <a:rPr lang="th-TH" b="1" i="1" dirty="0">
                <a:solidFill>
                  <a:srgbClr val="0D0D0D"/>
                </a:solidFill>
                <a:ea typeface="Calibri"/>
                <a:cs typeface="Angsana New"/>
              </a:rPr>
              <a:t>ความสนใจ ความถนัด และความต้องการของผู้เรียนตามความแตกต่างระหว่างบุคคล </a:t>
            </a:r>
            <a:r>
              <a:rPr lang="th-TH" b="1" i="1" dirty="0" smtClean="0">
                <a:solidFill>
                  <a:srgbClr val="0D0D0D"/>
                </a:solidFill>
                <a:ea typeface="Calibri"/>
                <a:cs typeface="Angsana New"/>
              </a:rPr>
              <a:t> โดยฝึก</a:t>
            </a:r>
            <a:r>
              <a:rPr lang="th-TH" b="1" i="1" dirty="0">
                <a:solidFill>
                  <a:srgbClr val="0D0D0D"/>
                </a:solidFill>
                <a:ea typeface="Calibri"/>
                <a:cs typeface="Angsana New"/>
              </a:rPr>
              <a:t>การทำงาน </a:t>
            </a:r>
            <a:r>
              <a:rPr lang="th-TH" b="1" i="1" dirty="0" smtClean="0">
                <a:solidFill>
                  <a:srgbClr val="0D0D0D"/>
                </a:solidFill>
                <a:ea typeface="Calibri"/>
                <a:cs typeface="Angsana New"/>
              </a:rPr>
              <a:t> ทักษะ</a:t>
            </a:r>
            <a:r>
              <a:rPr lang="th-TH" b="1" i="1" dirty="0">
                <a:solidFill>
                  <a:srgbClr val="0D0D0D"/>
                </a:solidFill>
                <a:ea typeface="Calibri"/>
                <a:cs typeface="Angsana New"/>
              </a:rPr>
              <a:t>ทางอาชีพ </a:t>
            </a:r>
            <a:r>
              <a:rPr lang="th-TH" b="1" i="1" dirty="0" smtClean="0">
                <a:solidFill>
                  <a:srgbClr val="0D0D0D"/>
                </a:solidFill>
                <a:ea typeface="Calibri"/>
                <a:cs typeface="Angsana New"/>
              </a:rPr>
              <a:t> พัฒนา</a:t>
            </a:r>
            <a:r>
              <a:rPr lang="th-TH" b="1" i="1" dirty="0">
                <a:solidFill>
                  <a:srgbClr val="0D0D0D"/>
                </a:solidFill>
                <a:ea typeface="Calibri"/>
                <a:cs typeface="Angsana New"/>
              </a:rPr>
              <a:t>ความสามารถด้านการใช้ทักษะชีวิต </a:t>
            </a:r>
            <a:r>
              <a:rPr lang="th-TH" b="1" i="1" dirty="0" smtClean="0">
                <a:solidFill>
                  <a:srgbClr val="0D0D0D"/>
                </a:solidFill>
                <a:ea typeface="Calibri"/>
                <a:cs typeface="Angsana New"/>
              </a:rPr>
              <a:t>เช่น กิจกรรม</a:t>
            </a:r>
            <a:r>
              <a:rPr lang="th-TH" b="1" i="1" dirty="0">
                <a:solidFill>
                  <a:srgbClr val="0D0D0D"/>
                </a:solidFill>
                <a:ea typeface="Calibri"/>
                <a:cs typeface="Angsana New"/>
              </a:rPr>
              <a:t>ร้องได้ ร้องดี ชีวีมีสุข </a:t>
            </a:r>
            <a:endParaRPr lang="th-TH" b="1" i="1" dirty="0" smtClean="0">
              <a:solidFill>
                <a:srgbClr val="0D0D0D"/>
              </a:solidFill>
              <a:ea typeface="Calibri"/>
              <a:cs typeface="Angsana New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th-TH" b="1" i="1" dirty="0">
                <a:solidFill>
                  <a:srgbClr val="0D0D0D"/>
                </a:solidFill>
                <a:ea typeface="Calibri"/>
                <a:cs typeface="Angsana New"/>
              </a:rPr>
              <a:t>	</a:t>
            </a:r>
            <a:r>
              <a:rPr lang="th-TH" b="1" i="1" dirty="0" smtClean="0">
                <a:solidFill>
                  <a:srgbClr val="0D0D0D"/>
                </a:solidFill>
                <a:ea typeface="Calibri"/>
                <a:cs typeface="Angsana New"/>
              </a:rPr>
              <a:t>	ร้อย</a:t>
            </a:r>
            <a:r>
              <a:rPr lang="th-TH" b="1" i="1" dirty="0">
                <a:solidFill>
                  <a:srgbClr val="0D0D0D"/>
                </a:solidFill>
                <a:ea typeface="Calibri"/>
                <a:cs typeface="Angsana New"/>
              </a:rPr>
              <a:t>ลูกปัด </a:t>
            </a:r>
            <a:endParaRPr lang="th-TH" b="1" i="1" dirty="0" smtClean="0">
              <a:solidFill>
                <a:srgbClr val="0D0D0D"/>
              </a:solidFill>
              <a:ea typeface="Calibri"/>
              <a:cs typeface="Angsana New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th-TH" b="1" i="1" dirty="0">
                <a:solidFill>
                  <a:srgbClr val="0D0D0D"/>
                </a:solidFill>
                <a:ea typeface="Calibri"/>
                <a:cs typeface="Angsana New"/>
              </a:rPr>
              <a:t>	</a:t>
            </a:r>
            <a:r>
              <a:rPr lang="th-TH" b="1" i="1" dirty="0" smtClean="0">
                <a:solidFill>
                  <a:srgbClr val="0D0D0D"/>
                </a:solidFill>
                <a:ea typeface="Calibri"/>
                <a:cs typeface="Angsana New"/>
              </a:rPr>
              <a:t>	คู่ </a:t>
            </a:r>
            <a:r>
              <a:rPr lang="en-US" b="1" i="1" dirty="0" smtClean="0">
                <a:solidFill>
                  <a:srgbClr val="0D0D0D"/>
                </a:solidFill>
                <a:latin typeface="Angsana New"/>
                <a:ea typeface="Calibri"/>
                <a:cs typeface="Cordia New"/>
              </a:rPr>
              <a:t>Buddy</a:t>
            </a:r>
            <a:endParaRPr lang="th-TH" b="1" dirty="0"/>
          </a:p>
        </p:txBody>
      </p:sp>
    </p:spTree>
    <p:extLst>
      <p:ext uri="{BB962C8B-B14F-4D97-AF65-F5344CB8AC3E}">
        <p14:creationId xmlns:p14="http://schemas.microsoft.com/office/powerpoint/2010/main" val="2257660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th-TH" b="1" i="1" dirty="0">
                <a:ea typeface="Times New Roman"/>
              </a:rPr>
              <a:t>กลุ่มที่ 4 </a:t>
            </a:r>
            <a:r>
              <a:rPr lang="th-TH" b="1" i="1" dirty="0" smtClean="0">
                <a:ea typeface="Times New Roman"/>
              </a:rPr>
              <a:t>การ</a:t>
            </a:r>
            <a:r>
              <a:rPr lang="th-TH" b="1" i="1" dirty="0">
                <a:ea typeface="Times New Roman"/>
              </a:rPr>
              <a:t>พัฒนาสุขภาพ (</a:t>
            </a:r>
            <a:r>
              <a:rPr lang="en-US" b="1" i="1" dirty="0">
                <a:latin typeface="Angsana New"/>
                <a:ea typeface="Times New Roman"/>
                <a:cs typeface="Cordia New"/>
              </a:rPr>
              <a:t>Health)</a:t>
            </a:r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pPr marL="45720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th-TH" b="1" i="1" dirty="0" smtClean="0">
                <a:ea typeface="Calibri"/>
                <a:cs typeface="Angsana New"/>
              </a:rPr>
              <a:t>เป็น</a:t>
            </a:r>
            <a:r>
              <a:rPr lang="th-TH" b="1" i="1" dirty="0">
                <a:ea typeface="Calibri"/>
                <a:cs typeface="Angsana New"/>
              </a:rPr>
              <a:t>กิจกรรม</a:t>
            </a:r>
            <a:r>
              <a:rPr lang="th-TH" b="1" i="1" dirty="0" smtClean="0">
                <a:ea typeface="Calibri"/>
                <a:cs typeface="Angsana New"/>
              </a:rPr>
              <a:t>การเรียนรู้ </a:t>
            </a:r>
            <a:r>
              <a:rPr lang="th-TH" b="1" i="1" dirty="0">
                <a:ea typeface="Calibri"/>
                <a:cs typeface="Angsana New"/>
              </a:rPr>
              <a:t>ที่จะอยู่อย่างแข็งแรง ปราศจากโรคภัยซึ่งต้องอาศัยเรื่อง การมีวินัยในการเลือกบริโภค   การออก กำลังกาย การรู้จักพักผ่อน  การเคารพตนเอง  การจัดการ</a:t>
            </a:r>
            <a:r>
              <a:rPr lang="th-TH" b="1" i="1" dirty="0" smtClean="0">
                <a:ea typeface="Calibri"/>
                <a:cs typeface="Angsana New"/>
              </a:rPr>
              <a:t>ความเครียด มีกิจกรรม เช่น </a:t>
            </a:r>
          </a:p>
          <a:p>
            <a:pPr marL="45720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th-TH" b="1" i="1" dirty="0">
                <a:ea typeface="Calibri"/>
                <a:cs typeface="Angsana New"/>
              </a:rPr>
              <a:t>	</a:t>
            </a:r>
            <a:r>
              <a:rPr lang="th-TH" b="1" i="1" dirty="0" smtClean="0">
                <a:ea typeface="Calibri"/>
                <a:cs typeface="Angsana New"/>
              </a:rPr>
              <a:t>ฉัน</a:t>
            </a:r>
            <a:r>
              <a:rPr lang="th-TH" b="1" i="1" dirty="0">
                <a:ea typeface="Calibri"/>
                <a:cs typeface="Angsana New"/>
              </a:rPr>
              <a:t>ไม่ได้อยู่คน</a:t>
            </a:r>
            <a:r>
              <a:rPr lang="th-TH" b="1" i="1" dirty="0" smtClean="0">
                <a:ea typeface="Calibri"/>
                <a:cs typeface="Angsana New"/>
              </a:rPr>
              <a:t>เดียว</a:t>
            </a:r>
          </a:p>
          <a:p>
            <a:pPr marL="45720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th-TH" b="1" i="1" dirty="0">
                <a:ea typeface="Calibri"/>
                <a:cs typeface="Angsana New"/>
              </a:rPr>
              <a:t>	</a:t>
            </a:r>
            <a:r>
              <a:rPr lang="th-TH" b="1" i="1" dirty="0" smtClean="0">
                <a:ea typeface="Calibri"/>
                <a:cs typeface="Angsana New"/>
              </a:rPr>
              <a:t> </a:t>
            </a:r>
            <a:r>
              <a:rPr lang="th-TH" b="1" i="1" dirty="0">
                <a:ea typeface="Calibri"/>
                <a:cs typeface="Angsana New"/>
              </a:rPr>
              <a:t>เธอกับฉันพากันเล่น</a:t>
            </a:r>
            <a:r>
              <a:rPr lang="th-TH" b="1" i="1" dirty="0" smtClean="0">
                <a:ea typeface="Calibri"/>
                <a:cs typeface="Angsana New"/>
              </a:rPr>
              <a:t>กีฬา</a:t>
            </a:r>
            <a:endParaRPr lang="th-TH" b="1" dirty="0"/>
          </a:p>
        </p:txBody>
      </p:sp>
    </p:spTree>
    <p:extLst>
      <p:ext uri="{BB962C8B-B14F-4D97-AF65-F5344CB8AC3E}">
        <p14:creationId xmlns:p14="http://schemas.microsoft.com/office/powerpoint/2010/main" val="29795039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341784"/>
            <a:ext cx="8229600" cy="1143000"/>
          </a:xfrm>
          <a:solidFill>
            <a:schemeClr val="bg2">
              <a:lumMod val="75000"/>
            </a:schemeClr>
          </a:solidFill>
        </p:spPr>
        <p:txBody>
          <a:bodyPr/>
          <a:lstStyle/>
          <a:p>
            <a:r>
              <a:rPr lang="th-TH" b="1" dirty="0" smtClean="0"/>
              <a:t>หลักการสอน/ การจัดกิจกรรม</a:t>
            </a:r>
            <a:endParaRPr lang="en-US" b="1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solidFill>
            <a:schemeClr val="accent5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th-TH" sz="4400" b="1" dirty="0" smtClean="0"/>
              <a:t>ง่ายไปหายาก</a:t>
            </a:r>
          </a:p>
          <a:p>
            <a:r>
              <a:rPr lang="th-TH" sz="4400" b="1" dirty="0" smtClean="0"/>
              <a:t>ใกล้ตัวไปหาไกลตัว</a:t>
            </a:r>
          </a:p>
          <a:p>
            <a:r>
              <a:rPr lang="th-TH" sz="4400" b="1" dirty="0" smtClean="0"/>
              <a:t>มีความหมายและเป็นประโยชน์ต่อผู้เรียน</a:t>
            </a:r>
            <a:endParaRPr lang="en-US" sz="4400" b="1" dirty="0" smtClean="0"/>
          </a:p>
          <a:p>
            <a:r>
              <a:rPr lang="th-TH" sz="4400" b="1" dirty="0" smtClean="0"/>
              <a:t>ผู้เรียนมีส่วนร่วม</a:t>
            </a:r>
          </a:p>
          <a:p>
            <a:pPr marL="0" indent="0">
              <a:buNone/>
            </a:pPr>
            <a:endParaRPr lang="en-US" sz="4400" b="1" dirty="0" smtClean="0"/>
          </a:p>
          <a:p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2576842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th-TH" b="1" dirty="0" smtClean="0"/>
              <a:t>ทฤษฎีคอน</a:t>
            </a:r>
            <a:r>
              <a:rPr lang="th-TH" b="1" dirty="0" err="1" smtClean="0"/>
              <a:t>สตรัคชั่น</a:t>
            </a:r>
            <a:r>
              <a:rPr lang="th-TH" b="1" dirty="0" smtClean="0"/>
              <a:t>นิ</a:t>
            </a:r>
            <a:r>
              <a:rPr lang="th-TH" b="1" dirty="0" err="1" smtClean="0"/>
              <a:t>สซึ่ม</a:t>
            </a:r>
            <a:r>
              <a:rPr lang="th-TH" b="1" dirty="0" smtClean="0"/>
              <a:t>(</a:t>
            </a:r>
            <a:r>
              <a:rPr lang="en-US" sz="4800" b="1" dirty="0" smtClean="0">
                <a:latin typeface="Angsana New" pitchFamily="18" charset="-34"/>
                <a:cs typeface="Angsana New" pitchFamily="18" charset="-34"/>
              </a:rPr>
              <a:t>Constructionism</a:t>
            </a:r>
            <a:r>
              <a:rPr lang="th-TH" b="1" dirty="0" smtClean="0"/>
              <a:t>)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solidFill>
            <a:schemeClr val="accent3">
              <a:lumMod val="40000"/>
              <a:lumOff val="60000"/>
            </a:schemeClr>
          </a:solidFill>
        </p:spPr>
        <p:txBody>
          <a:bodyPr/>
          <a:lstStyle/>
          <a:p>
            <a:r>
              <a:rPr lang="th-TH" b="1" dirty="0" smtClean="0"/>
              <a:t>ปัญญา (</a:t>
            </a:r>
            <a:r>
              <a:rPr lang="en-US" sz="4000" b="1" dirty="0" smtClean="0">
                <a:latin typeface="Angsana New" pitchFamily="18" charset="-34"/>
                <a:cs typeface="Angsana New" pitchFamily="18" charset="-34"/>
              </a:rPr>
              <a:t>Accommodation) </a:t>
            </a:r>
            <a:r>
              <a:rPr lang="th-TH" b="1" i="1" dirty="0" smtClean="0">
                <a:cs typeface="+mj-cs"/>
              </a:rPr>
              <a:t>พัฒนาการขึ้นเมื่อบุคคลรับและ ซึมซับข้อมูล หรือประสบการณ์ใหม่เข้าไปสัมพันธ์กับความรู้หรือโครงสร้างทางปัญญาที่มีอยู่เดิม</a:t>
            </a:r>
            <a:r>
              <a:rPr lang="th-TH" i="1" dirty="0" smtClean="0">
                <a:cs typeface="+mj-cs"/>
              </a:rPr>
              <a:t> </a:t>
            </a:r>
          </a:p>
          <a:p>
            <a:pPr marL="0" indent="0">
              <a:buNone/>
            </a:pPr>
            <a:r>
              <a:rPr lang="th-TH" i="1" dirty="0" smtClean="0"/>
              <a:t>*****************************************************************************</a:t>
            </a:r>
          </a:p>
          <a:p>
            <a:r>
              <a:rPr lang="th-TH" b="1" dirty="0" smtClean="0"/>
              <a:t>การเรียนรู้ที่ดีและมีประสิทธิภาพ </a:t>
            </a:r>
            <a:r>
              <a:rPr lang="th-TH" b="1" i="1" dirty="0" smtClean="0">
                <a:cs typeface="+mj-cs"/>
              </a:rPr>
              <a:t>เป็นกระบวนการเรียนรู้ที่ผู้เรียนจะต้องมี</a:t>
            </a:r>
            <a:r>
              <a:rPr lang="th-TH" sz="3600" b="1" i="1" u="sng" dirty="0" smtClean="0">
                <a:cs typeface="+mj-cs"/>
              </a:rPr>
              <a:t>กระบวนการสร้างสรรค์องค์ความรู้ด้วยตนเอง   </a:t>
            </a:r>
            <a:r>
              <a:rPr lang="th-TH" b="1" i="1" dirty="0" smtClean="0">
                <a:cs typeface="+mj-cs"/>
              </a:rPr>
              <a:t>ผู้เรียนจะต้องสร้างความหมายให้กับสิ่งที่สนใจนั้นด้วยตัวเอง </a:t>
            </a:r>
            <a:endParaRPr lang="en-US" i="1" dirty="0" smtClean="0">
              <a:cs typeface="+mj-cs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9208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9_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0_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1_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12_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6_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7_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8_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609</Words>
  <Application>Microsoft Office PowerPoint</Application>
  <PresentationFormat>นำเสนอทางหน้าจอ (4:3)</PresentationFormat>
  <Paragraphs>105</Paragraphs>
  <Slides>18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13</vt:i4>
      </vt:variant>
      <vt:variant>
        <vt:lpstr>ชื่อเรื่องภาพนิ่ง</vt:lpstr>
      </vt:variant>
      <vt:variant>
        <vt:i4>18</vt:i4>
      </vt:variant>
    </vt:vector>
  </HeadingPairs>
  <TitlesOfParts>
    <vt:vector size="31" baseType="lpstr">
      <vt:lpstr>1_ชุดรูปแบบของ Office</vt:lpstr>
      <vt:lpstr>ชุดรูปแบบของ Office</vt:lpstr>
      <vt:lpstr>2_ชุดรูปแบบของ Office</vt:lpstr>
      <vt:lpstr>3_ชุดรูปแบบของ Office</vt:lpstr>
      <vt:lpstr>4_ชุดรูปแบบของ Office</vt:lpstr>
      <vt:lpstr>5_ชุดรูปแบบของ Office</vt:lpstr>
      <vt:lpstr>6_ชุดรูปแบบของ Office</vt:lpstr>
      <vt:lpstr>7_ชุดรูปแบบของ Office</vt:lpstr>
      <vt:lpstr>8_ชุดรูปแบบของ Office</vt:lpstr>
      <vt:lpstr>9_ชุดรูปแบบของ Office</vt:lpstr>
      <vt:lpstr>10_ชุดรูปแบบของ Office</vt:lpstr>
      <vt:lpstr>11_ชุดรูปแบบของ Office</vt:lpstr>
      <vt:lpstr>12_ชุดรูปแบบของ Office</vt:lpstr>
      <vt:lpstr>ลดเวลาเรียน เพิ่มเวลารู้</vt:lpstr>
      <vt:lpstr>ฐานคิด/กรอบคิดหลัก</vt:lpstr>
      <vt:lpstr>รูปแบบ/วิธีการจัดการเรียนรู้</vt:lpstr>
      <vt:lpstr>กลุ่มที่ 1  กิจกรรมพัฒนาสมอง (Head )</vt:lpstr>
      <vt:lpstr>กลุ่มที่ 2 การพัฒนาจิตใจ (Heart)</vt:lpstr>
      <vt:lpstr> กลุ่มที่ 3  ทักษะการทำงานหรือการลงมือปฏิบัติ (Hand)  </vt:lpstr>
      <vt:lpstr>กลุ่มที่ 4 การพัฒนาสุขภาพ (Health)</vt:lpstr>
      <vt:lpstr>หลักการสอน/ การจัดกิจกรรม</vt:lpstr>
      <vt:lpstr>ทฤษฎีคอนสตรัคชั่นนิสซึ่ม(Constructionism) </vt:lpstr>
      <vt:lpstr>แนวทางการเรียนรู้</vt:lpstr>
      <vt:lpstr>กระบวนการกลุ่ม</vt:lpstr>
      <vt:lpstr>ผู้เรียนในศตวรรษที่ 21 3R x 7C    </vt:lpstr>
      <vt:lpstr>7 C</vt:lpstr>
      <vt:lpstr>7 C</vt:lpstr>
      <vt:lpstr>ทักษะสำคัญใน ศต. 21</vt:lpstr>
      <vt:lpstr>หลักการออกแบบ</vt:lpstr>
      <vt:lpstr> </vt:lpstr>
      <vt:lpstr>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ลดเวลาเรียน เพิ่มเวลารู้</dc:title>
  <dc:creator>top</dc:creator>
  <cp:lastModifiedBy>top</cp:lastModifiedBy>
  <cp:revision>6</cp:revision>
  <dcterms:created xsi:type="dcterms:W3CDTF">2016-03-27T15:20:10Z</dcterms:created>
  <dcterms:modified xsi:type="dcterms:W3CDTF">2016-05-12T22:38:36Z</dcterms:modified>
</cp:coreProperties>
</file>